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56" r:id="rId5"/>
    <p:sldId id="442" r:id="rId6"/>
    <p:sldId id="2565" r:id="rId7"/>
    <p:sldId id="2566" r:id="rId8"/>
    <p:sldId id="432" r:id="rId9"/>
    <p:sldId id="2570" r:id="rId10"/>
    <p:sldId id="2571" r:id="rId11"/>
    <p:sldId id="2569" r:id="rId12"/>
    <p:sldId id="2568" r:id="rId13"/>
    <p:sldId id="2567"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823092-37A6-DAB6-C954-2DB8C6C64E0E}" name="Tobias Schmidt" initials="TS" userId="S::tobschmi@ethz.ch::6b0037d3-c813-4aea-88db-e908499a9143" providerId="AD"/>
  <p188:author id="{F9D01DD8-7EB6-7681-4384-2C8E5F59A25E}" name="Adriana Marcucci" initials="AM" userId="Adriana Marcucci"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7B000"/>
    <a:srgbClr val="892193"/>
    <a:srgbClr val="D0D0D0"/>
    <a:srgbClr val="D4DFCF"/>
    <a:srgbClr val="9BB2C3"/>
    <a:srgbClr val="345073"/>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9" autoAdjust="0"/>
    <p:restoredTop sz="94741"/>
  </p:normalViewPr>
  <p:slideViewPr>
    <p:cSldViewPr snapToGrid="0" showGuides="1">
      <p:cViewPr varScale="1">
        <p:scale>
          <a:sx n="114" d="100"/>
          <a:sy n="114" d="100"/>
        </p:scale>
        <p:origin x="896" y="168"/>
      </p:cViewPr>
      <p:guideLst>
        <p:guide orient="horz" pos="2160"/>
        <p:guide pos="3840"/>
      </p:guideLst>
    </p:cSldViewPr>
  </p:slideViewPr>
  <p:notesTextViewPr>
    <p:cViewPr>
      <p:scale>
        <a:sx n="3" d="2"/>
        <a:sy n="3" d="2"/>
      </p:scale>
      <p:origin x="0" y="0"/>
    </p:cViewPr>
  </p:notesTextViewPr>
  <p:sorterViewPr>
    <p:cViewPr varScale="1">
      <p:scale>
        <a:sx n="1" d="1"/>
        <a:sy n="1" d="1"/>
      </p:scale>
      <p:origin x="0" y="-6192"/>
    </p:cViewPr>
  </p:sorterViewPr>
  <p:notesViewPr>
    <p:cSldViewPr snapToGrid="0" showGuides="1">
      <p:cViewPr varScale="1">
        <p:scale>
          <a:sx n="111" d="100"/>
          <a:sy n="111" d="100"/>
        </p:scale>
        <p:origin x="4746" y="4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12.09.25</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12.09.25</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webkit-standard"/>
              </a:rPr>
              <a:t>Dense PDFs, technical language, hidden in websites.</a:t>
            </a:r>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2257897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Accessing and interpreting the BFE Energieperspektiven 2050+ scenarios is a daunting task for most citizens. The data is scattered across multiple formats, including PDFs, ZIP files, and interactive dashboards, which are not user-friendly. These resources require a high level of expertise and time commitment to navigate and understand. As a result, the valuable insights contained within these scenarios remain out of reach for the general public. This accessibility gap undermines the democratic process and limits the effectiveness of energy policy communication. Bridging this gap is essential to ensure that all stakeholders, including non-experts, can participate in discussions about Switzerland’s energy future. A chatbot can serve as a gateway to this information, providing instant, personalized, and understandable explanations.</a:t>
            </a:r>
          </a:p>
        </p:txBody>
      </p:sp>
      <p:sp>
        <p:nvSpPr>
          <p:cNvPr id="4" name="Slide Number Placeholder 3"/>
          <p:cNvSpPr>
            <a:spLocks noGrp="1"/>
          </p:cNvSpPr>
          <p:nvPr>
            <p:ph type="sldNum" sz="quarter" idx="5"/>
          </p:nvPr>
        </p:nvSpPr>
        <p:spPr/>
        <p:txBody>
          <a:bodyPr/>
          <a:lstStyle/>
          <a:p>
            <a:fld id="{9E1141CD-09CF-4952-9E0C-387D6125C7A7}" type="slidenum">
              <a:t>3</a:t>
            </a:fld>
            <a:endParaRPr lang="en-US"/>
          </a:p>
        </p:txBody>
      </p:sp>
    </p:spTree>
    <p:extLst>
      <p:ext uri="{BB962C8B-B14F-4D97-AF65-F5344CB8AC3E}">
        <p14:creationId xmlns:p14="http://schemas.microsoft.com/office/powerpoint/2010/main" val="3311570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bg>
      <p:bgPr>
        <a:gradFill>
          <a:gsLst>
            <a:gs pos="100000">
              <a:schemeClr val="bg1">
                <a:lumMod val="95000"/>
              </a:schemeClr>
            </a:gs>
            <a:gs pos="63000">
              <a:schemeClr val="bg1"/>
            </a:gs>
          </a:gsLst>
          <a:lin ang="2700000" scaled="1"/>
        </a:gradFill>
        <a:effectLst/>
      </p:bgPr>
    </p:bg>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237050" marR="0" indent="-237050" algn="l" defTabSz="1219108"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2267">
                <a:latin typeface="Corbel" panose="020B0503020204020204" pitchFamily="34" charset="0"/>
              </a:defRPr>
            </a:lvl1pPr>
            <a:lvl2pPr marL="474097" marR="0" indent="-237050"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2pPr>
            <a:lvl3pPr marL="719614" marR="0" indent="-245517"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3pPr>
            <a:lvl4pPr marL="956663" marR="0" indent="-237050"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4pPr>
            <a:lvl5pPr marL="1193711" marR="0" indent="-237050"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5pPr>
            <a:lvl6pPr marL="1432878" indent="-239167">
              <a:lnSpc>
                <a:spcPct val="110000"/>
              </a:lnSpc>
              <a:buClr>
                <a:schemeClr val="tx1"/>
              </a:buClr>
              <a:buFont typeface="Symbol" panose="05050102010706020507" pitchFamily="18" charset="2"/>
              <a:buChar char="-"/>
              <a:defRPr sz="2000">
                <a:latin typeface="Corbel" panose="020B0503020204020204" pitchFamily="34" charset="0"/>
              </a:defRPr>
            </a:lvl6pPr>
            <a:lvl7pPr marL="1676275" indent="-243399">
              <a:lnSpc>
                <a:spcPct val="110000"/>
              </a:lnSpc>
              <a:buFont typeface="Symbol" panose="05050102010706020507" pitchFamily="18" charset="2"/>
              <a:buChar char="-"/>
              <a:defRPr sz="2000">
                <a:latin typeface="Corbel" panose="020B0503020204020204" pitchFamily="34" charset="0"/>
              </a:defRPr>
            </a:lvl7pPr>
            <a:lvl8pPr marL="1915440" indent="-239167">
              <a:lnSpc>
                <a:spcPct val="110000"/>
              </a:lnSpc>
              <a:buFont typeface="Symbol" panose="05050102010706020507" pitchFamily="18" charset="2"/>
              <a:buChar char="-"/>
              <a:defRPr sz="2000">
                <a:latin typeface="Corbel" panose="020B0503020204020204" pitchFamily="34" charset="0"/>
              </a:defRPr>
            </a:lvl8pPr>
            <a:lvl9pPr marL="2152490" indent="-237050">
              <a:lnSpc>
                <a:spcPct val="110000"/>
              </a:lnSpc>
              <a:buFont typeface="Symbol" panose="05050102010706020507" pitchFamily="18" charset="2"/>
              <a:buChar char="-"/>
              <a:defRPr sz="2000">
                <a:latin typeface="Corbel" panose="020B0503020204020204" pitchFamily="34" charset="0"/>
              </a:defRPr>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0" name="Titel 9"/>
          <p:cNvSpPr>
            <a:spLocks noGrp="1"/>
          </p:cNvSpPr>
          <p:nvPr>
            <p:ph type="title" hasCustomPrompt="1"/>
          </p:nvPr>
        </p:nvSpPr>
        <p:spPr>
          <a:xfrm>
            <a:off x="2769615" y="288001"/>
            <a:ext cx="8944033" cy="508500"/>
          </a:xfrm>
        </p:spPr>
        <p:txBody>
          <a:bodyPr/>
          <a:lstStyle>
            <a:lvl1pPr>
              <a:defRPr sz="3200">
                <a:solidFill>
                  <a:schemeClr val="accent5"/>
                </a:solidFill>
              </a:defRPr>
            </a:lvl1pPr>
          </a:lstStyle>
          <a:p>
            <a:r>
              <a:rPr lang="en-GB" noProof="0" dirty="0">
                <a:effectLst/>
              </a:rPr>
              <a:t>Enter slide title</a:t>
            </a:r>
            <a:endParaRPr lang="en-GB" noProof="0"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123596566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r>
              <a:rPr lang="de-CH"/>
              <a:t>11.09.2025</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0573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b="1"/>
            </a:lvl1pPr>
          </a:lstStyle>
          <a:p>
            <a:r>
              <a:rPr lang="en-US" noProof="0" dirty="0"/>
              <a:t>Click to edit Master title style</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pic>
        <p:nvPicPr>
          <p:cNvPr id="9" name="Picture 8">
            <a:extLst>
              <a:ext uri="{FF2B5EF4-FFF2-40B4-BE49-F238E27FC236}">
                <a16:creationId xmlns:a16="http://schemas.microsoft.com/office/drawing/2014/main" id="{390A7E7F-4DD1-AFD0-FBB2-773AF601807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49939" y="143613"/>
            <a:ext cx="1072833" cy="564649"/>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Click to 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r>
              <a:rPr lang="de-CH" noProof="0"/>
              <a:t>11.09.2025</a:t>
            </a:r>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7" r:id="rId17"/>
    <p:sldLayoutId id="2147483668" r:id="rId18"/>
  </p:sldLayoutIdLst>
  <p:hf sldNum="0" hdr="0" ft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0" y="2233538"/>
            <a:ext cx="10728324" cy="2575968"/>
          </a:xfrm>
        </p:spPr>
        <p:txBody>
          <a:bodyPr lIns="396000"/>
          <a:lstStyle/>
          <a:p>
            <a:r>
              <a:rPr lang="en-GB" sz="2800" dirty="0">
                <a:effectLst/>
                <a:latin typeface="Arial" panose="020B0604020202020204" pitchFamily="34" charset="0"/>
                <a:cs typeface="Arial" panose="020B0604020202020204" pitchFamily="34" charset="0"/>
              </a:rPr>
              <a:t>Can we chat with the future energy?</a:t>
            </a:r>
            <a:br>
              <a:rPr lang="en-GB" sz="2800" dirty="0">
                <a:effectLst/>
                <a:latin typeface="Arial" panose="020B0604020202020204" pitchFamily="34" charset="0"/>
                <a:cs typeface="Arial" panose="020B0604020202020204" pitchFamily="34" charset="0"/>
              </a:rPr>
            </a:br>
            <a:r>
              <a:rPr lang="en-GB" sz="2800" dirty="0">
                <a:latin typeface="Arial" panose="020B0604020202020204" pitchFamily="34" charset="0"/>
                <a:cs typeface="Arial" panose="020B0604020202020204" pitchFamily="34" charset="0"/>
              </a:rPr>
              <a:t>Deciphering Energy Scenarios</a:t>
            </a:r>
            <a:endParaRPr lang="en-GB" sz="2800" dirty="0">
              <a:effectLst/>
              <a:latin typeface="Arial" panose="020B0604020202020204" pitchFamily="34" charset="0"/>
              <a:cs typeface="Arial" panose="020B0604020202020204" pitchFamily="34" charset="0"/>
            </a:endParaRPr>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373968" y="3644000"/>
            <a:ext cx="9532279" cy="1258949"/>
          </a:xfrm>
        </p:spPr>
        <p:txBody>
          <a:bodyPr vert="horz" lIns="0" tIns="0" rIns="0" bIns="0" rtlCol="0" anchor="t">
            <a:noAutofit/>
          </a:bodyPr>
          <a:lstStyle/>
          <a:p>
            <a:r>
              <a:rPr lang="de-DE" b="1" dirty="0"/>
              <a:t>Adriana Marcucci, Jan Abrell and Sven Rüegg</a:t>
            </a:r>
            <a:endParaRPr lang="de-DE" b="1" dirty="0">
              <a:cs typeface="Arial"/>
            </a:endParaRPr>
          </a:p>
          <a:p>
            <a:r>
              <a:rPr lang="de-DE" dirty="0"/>
              <a:t>11. September 2025</a:t>
            </a:r>
          </a:p>
          <a:p>
            <a:endParaRPr lang="de-DE" dirty="0"/>
          </a:p>
          <a:p>
            <a:r>
              <a:rPr lang="de-CH" dirty="0"/>
              <a:t>Energy Data </a:t>
            </a:r>
            <a:r>
              <a:rPr lang="de-CH" dirty="0" err="1"/>
              <a:t>Hackdays</a:t>
            </a:r>
            <a:r>
              <a:rPr lang="de-CH" dirty="0"/>
              <a:t>, FHNW</a:t>
            </a:r>
          </a:p>
        </p:txBody>
      </p:sp>
      <p:sp>
        <p:nvSpPr>
          <p:cNvPr id="8" name="Picture Placeholder 7">
            <a:extLst>
              <a:ext uri="{FF2B5EF4-FFF2-40B4-BE49-F238E27FC236}">
                <a16:creationId xmlns:a16="http://schemas.microsoft.com/office/drawing/2014/main" id="{48621E20-F318-4537-B427-C198CF88D37C}"/>
              </a:ext>
            </a:extLst>
          </p:cNvPr>
          <p:cNvSpPr>
            <a:spLocks noGrp="1"/>
          </p:cNvSpPr>
          <p:nvPr>
            <p:ph type="pic" sz="quarter" idx="12"/>
          </p:nvPr>
        </p:nvSpPr>
        <p:spPr/>
        <p:txBody>
          <a:bodyPr/>
          <a:lstStyle/>
          <a:p>
            <a:endParaRPr lang="en-US"/>
          </a:p>
        </p:txBody>
      </p:sp>
      <p:sp>
        <p:nvSpPr>
          <p:cNvPr id="5" name="Textplatzhalter 8">
            <a:extLst>
              <a:ext uri="{FF2B5EF4-FFF2-40B4-BE49-F238E27FC236}">
                <a16:creationId xmlns:a16="http://schemas.microsoft.com/office/drawing/2014/main" id="{D089372B-EB6B-0BAF-4DE4-52822D0CF0B7}"/>
              </a:ext>
            </a:extLst>
          </p:cNvPr>
          <p:cNvSpPr txBox="1">
            <a:spLocks/>
          </p:cNvSpPr>
          <p:nvPr/>
        </p:nvSpPr>
        <p:spPr>
          <a:xfrm>
            <a:off x="9848849" y="469200"/>
            <a:ext cx="1800000" cy="360000"/>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15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Energy Science Center</a:t>
            </a:r>
            <a:endParaRPr lang="de-CH" dirty="0"/>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DF9C-D120-0747-95AE-864D31F1CF6E}"/>
              </a:ext>
            </a:extLst>
          </p:cNvPr>
          <p:cNvSpPr>
            <a:spLocks noGrp="1"/>
          </p:cNvSpPr>
          <p:nvPr>
            <p:ph type="title"/>
          </p:nvPr>
        </p:nvSpPr>
        <p:spPr>
          <a:xfrm>
            <a:off x="731837" y="260351"/>
            <a:ext cx="10728325" cy="900000"/>
          </a:xfrm>
        </p:spPr>
        <p:txBody>
          <a:bodyPr anchor="ctr">
            <a:normAutofit/>
          </a:bodyPr>
          <a:lstStyle/>
          <a:p>
            <a:r>
              <a:rPr lang="en-US" dirty="0"/>
              <a:t>Join our team and chat with the energy future</a:t>
            </a:r>
          </a:p>
        </p:txBody>
      </p:sp>
      <p:sp>
        <p:nvSpPr>
          <p:cNvPr id="7" name="Content Placeholder 3">
            <a:extLst>
              <a:ext uri="{FF2B5EF4-FFF2-40B4-BE49-F238E27FC236}">
                <a16:creationId xmlns:a16="http://schemas.microsoft.com/office/drawing/2014/main" id="{75955DFF-EF99-17EA-7F65-FE9B77CDD4E4}"/>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80313" y="1412875"/>
            <a:ext cx="4979848" cy="4680000"/>
          </a:xfrm>
          <a:prstGeom prst="rect">
            <a:avLst/>
          </a:prstGeom>
        </p:spPr>
        <p:txBody>
          <a:bodyPr>
            <a:norm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Font typeface="Arial" panose="020B0604020202020204" pitchFamily="34" charset="0"/>
              <a:buNone/>
            </a:pPr>
            <a:r>
              <a:rPr lang="en-GB" dirty="0"/>
              <a:t>Developers, designers, data scientists, and energy enthusiasts to bridge technical content with public engagement</a:t>
            </a:r>
          </a:p>
        </p:txBody>
      </p:sp>
      <p:sp>
        <p:nvSpPr>
          <p:cNvPr id="4" name="Date Placeholder 3">
            <a:extLst>
              <a:ext uri="{FF2B5EF4-FFF2-40B4-BE49-F238E27FC236}">
                <a16:creationId xmlns:a16="http://schemas.microsoft.com/office/drawing/2014/main" id="{05707BBF-729B-B175-BDDE-E22200490881}"/>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r>
              <a:rPr lang="de-CH" kern="1200">
                <a:latin typeface="+mn-lt"/>
                <a:ea typeface="+mn-ea"/>
                <a:cs typeface="+mn-cs"/>
              </a:rPr>
              <a:t>11.09.2025</a:t>
            </a:r>
          </a:p>
        </p:txBody>
      </p:sp>
      <p:pic>
        <p:nvPicPr>
          <p:cNvPr id="6" name="Content Placeholder 4" descr="People solving problems">
            <a:extLst>
              <a:ext uri="{FF2B5EF4-FFF2-40B4-BE49-F238E27FC236}">
                <a16:creationId xmlns:a16="http://schemas.microsoft.com/office/drawing/2014/main" id="{77E5DEFA-1827-24F0-E455-2A29550D89AD}"/>
              </a:ext>
            </a:extLst>
          </p:cNvPr>
          <p:cNvPicPr>
            <a:picLocks noChangeAspect="1"/>
          </p:cNvPicPr>
          <p:nvPr/>
        </p:nvPicPr>
        <p:blipFill>
          <a:blip r:embed="rId2" cstate="print">
            <a:extLst>
              <a:ext uri="{28A0092B-C50C-407E-A947-70E740481C1C}">
                <a14:useLocalDpi xmlns:a14="http://schemas.microsoft.com/office/drawing/2010/main"/>
              </a:ext>
            </a:extLst>
          </a:blip>
          <a:srcRect b="-1"/>
          <a:stretch>
            <a:fillRect/>
          </a:stretch>
        </p:blipFill>
        <p:spPr>
          <a:xfrm>
            <a:off x="731837" y="1412875"/>
            <a:ext cx="5268912" cy="4680000"/>
          </a:xfrm>
          <a:prstGeom prst="rect">
            <a:avLst/>
          </a:prstGeom>
          <a:noFill/>
        </p:spPr>
      </p:pic>
    </p:spTree>
    <p:extLst>
      <p:ext uri="{BB962C8B-B14F-4D97-AF65-F5344CB8AC3E}">
        <p14:creationId xmlns:p14="http://schemas.microsoft.com/office/powerpoint/2010/main" val="35283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8FF3-A74D-2178-20C0-821B0D251558}"/>
              </a:ext>
            </a:extLst>
          </p:cNvPr>
          <p:cNvSpPr>
            <a:spLocks noGrp="1"/>
          </p:cNvSpPr>
          <p:nvPr>
            <p:ph type="title"/>
          </p:nvPr>
        </p:nvSpPr>
        <p:spPr>
          <a:xfrm>
            <a:off x="731837" y="260351"/>
            <a:ext cx="10728325" cy="900000"/>
          </a:xfrm>
        </p:spPr>
        <p:txBody>
          <a:bodyPr anchor="ctr">
            <a:normAutofit/>
          </a:bodyPr>
          <a:lstStyle/>
          <a:p>
            <a:r>
              <a:rPr lang="en-US" dirty="0"/>
              <a:t>The problem: </a:t>
            </a:r>
            <a:br>
              <a:rPr lang="en-US" dirty="0"/>
            </a:br>
            <a:r>
              <a:rPr lang="en-US" dirty="0"/>
              <a:t>Energy scenarios are difficult to understand, difficult to access	</a:t>
            </a:r>
          </a:p>
        </p:txBody>
      </p:sp>
      <p:pic>
        <p:nvPicPr>
          <p:cNvPr id="6" name="Picture 5" descr="A group of people standing in front of a chart&#10;&#10;AI-generated content may be incorrect.">
            <a:extLst>
              <a:ext uri="{FF2B5EF4-FFF2-40B4-BE49-F238E27FC236}">
                <a16:creationId xmlns:a16="http://schemas.microsoft.com/office/drawing/2014/main" id="{B15180B2-CF32-D571-DAA8-F0EE48D71D5E}"/>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731837" y="2383302"/>
            <a:ext cx="5268912" cy="2739145"/>
          </a:xfrm>
          <a:prstGeom prst="rect">
            <a:avLst/>
          </a:prstGeom>
          <a:noFill/>
        </p:spPr>
      </p:pic>
      <p:sp>
        <p:nvSpPr>
          <p:cNvPr id="4" name="Date Placeholder 3">
            <a:extLst>
              <a:ext uri="{FF2B5EF4-FFF2-40B4-BE49-F238E27FC236}">
                <a16:creationId xmlns:a16="http://schemas.microsoft.com/office/drawing/2014/main" id="{E96EA14F-5BBC-B3F8-1A04-9B6FA5D40C9F}"/>
              </a:ext>
            </a:extLst>
          </p:cNvPr>
          <p:cNvSpPr>
            <a:spLocks noGrp="1"/>
          </p:cNvSpPr>
          <p:nvPr>
            <p:ph type="dt" sz="half" idx="10"/>
          </p:nvPr>
        </p:nvSpPr>
        <p:spPr>
          <a:xfrm>
            <a:off x="10473692" y="6522444"/>
            <a:ext cx="612000" cy="216000"/>
          </a:xfrm>
        </p:spPr>
        <p:txBody>
          <a:bodyPr anchor="ctr">
            <a:normAutofit/>
          </a:bodyPr>
          <a:lstStyle/>
          <a:p>
            <a:pPr>
              <a:spcAft>
                <a:spcPts val="600"/>
              </a:spcAft>
            </a:pPr>
            <a:r>
              <a:rPr lang="de-CH" noProof="0"/>
              <a:t>11.09.2025</a:t>
            </a:r>
          </a:p>
        </p:txBody>
      </p:sp>
      <p:pic>
        <p:nvPicPr>
          <p:cNvPr id="7" name="Content Placeholder 3" descr="Frustrated businessman sitting in front of stack of books drawn on blackboard">
            <a:extLst>
              <a:ext uri="{FF2B5EF4-FFF2-40B4-BE49-F238E27FC236}">
                <a16:creationId xmlns:a16="http://schemas.microsoft.com/office/drawing/2014/main" id="{8BDB248F-2674-9F82-0074-D312622CBA86}"/>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6191270" y="1412875"/>
            <a:ext cx="5268869" cy="4680000"/>
          </a:xfrm>
          <a:prstGeom prst="rect">
            <a:avLst/>
          </a:prstGeom>
          <a:noFill/>
        </p:spPr>
      </p:pic>
    </p:spTree>
    <p:extLst>
      <p:ext uri="{BB962C8B-B14F-4D97-AF65-F5344CB8AC3E}">
        <p14:creationId xmlns:p14="http://schemas.microsoft.com/office/powerpoint/2010/main" val="942284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761F-3A49-09FA-ED72-9E4746E6CE3F}"/>
              </a:ext>
            </a:extLst>
          </p:cNvPr>
          <p:cNvSpPr>
            <a:spLocks noGrp="1"/>
          </p:cNvSpPr>
          <p:nvPr>
            <p:ph type="title"/>
          </p:nvPr>
        </p:nvSpPr>
        <p:spPr>
          <a:xfrm>
            <a:off x="731837" y="260351"/>
            <a:ext cx="10728325" cy="900000"/>
          </a:xfrm>
        </p:spPr>
        <p:txBody>
          <a:bodyPr vert="horz" lIns="91440" tIns="45720" rIns="91440" bIns="45720" rtlCol="0" anchor="ctr">
            <a:normAutofit/>
          </a:bodyPr>
          <a:lstStyle/>
          <a:p>
            <a:r>
              <a:rPr lang="en-US" b="1" dirty="0"/>
              <a:t>Why does it matter?</a:t>
            </a:r>
            <a:br>
              <a:rPr lang="en-US" b="1" dirty="0"/>
            </a:br>
            <a:r>
              <a:rPr lang="en-US" b="1" dirty="0"/>
              <a:t>Decisions need understanding</a:t>
            </a:r>
            <a:endParaRPr lang="en-US" b="1" kern="1200"/>
          </a:p>
        </p:txBody>
      </p:sp>
      <p:sp>
        <p:nvSpPr>
          <p:cNvPr id="5" name="TextBox 4">
            <a:extLst>
              <a:ext uri="{FF2B5EF4-FFF2-40B4-BE49-F238E27FC236}">
                <a16:creationId xmlns:a16="http://schemas.microsoft.com/office/drawing/2014/main" id="{5D67DBCC-1A4D-4500-9ED0-A187FE7A0AC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8113" y="1412875"/>
            <a:ext cx="4232047" cy="4680000"/>
          </a:xfrm>
          <a:prstGeom prst="rect">
            <a:avLst/>
          </a:prstGeom>
        </p:spPr>
        <p:txBody>
          <a:bodyPr>
            <a:normAutofit/>
          </a:bodyPr>
          <a:lstStyle/>
          <a:p>
            <a:pPr marL="285750" indent="-285750">
              <a:spcBef>
                <a:spcPts val="2500"/>
              </a:spcBef>
              <a:buFont typeface="Arial" panose="020B0604020202020204" pitchFamily="34" charset="0"/>
              <a:buChar char="•"/>
            </a:pPr>
            <a:r>
              <a:rPr lang="en-GB" sz="2000" dirty="0"/>
              <a:t>Citizens, journalists, students, even policymakers need quick answers.</a:t>
            </a:r>
          </a:p>
          <a:p>
            <a:pPr marL="285750" indent="-285750">
              <a:spcBef>
                <a:spcPts val="2500"/>
              </a:spcBef>
              <a:buFont typeface="Arial" panose="020B0604020202020204" pitchFamily="34" charset="0"/>
              <a:buChar char="•"/>
            </a:pPr>
            <a:r>
              <a:rPr lang="en-GB" sz="2000" dirty="0"/>
              <a:t>Trust in energy transition grows when people grasp scenarios.</a:t>
            </a:r>
          </a:p>
          <a:p>
            <a:pPr marL="285750" indent="-285750">
              <a:spcBef>
                <a:spcPts val="2500"/>
              </a:spcBef>
              <a:buFont typeface="Arial" panose="020B0604020202020204" pitchFamily="34" charset="0"/>
              <a:buChar char="•"/>
            </a:pPr>
            <a:r>
              <a:rPr lang="en-GB" sz="2000" dirty="0"/>
              <a:t>Today: only experts (or not even) can interpret energy scenarios</a:t>
            </a:r>
          </a:p>
          <a:p>
            <a:pPr marL="0" indent="0">
              <a:spcBef>
                <a:spcPts val="2500"/>
              </a:spcBef>
              <a:spcAft>
                <a:spcPts val="600"/>
              </a:spcAft>
              <a:buFont typeface="Arial" panose="020B0604020202020204" pitchFamily="34" charset="0"/>
              <a:buNone/>
            </a:pPr>
            <a:endParaRPr lang="en-GB" sz="1400" b="1" dirty="0"/>
          </a:p>
        </p:txBody>
      </p:sp>
      <p:sp>
        <p:nvSpPr>
          <p:cNvPr id="10" name="Date Placeholder 3">
            <a:extLst>
              <a:ext uri="{FF2B5EF4-FFF2-40B4-BE49-F238E27FC236}">
                <a16:creationId xmlns:a16="http://schemas.microsoft.com/office/drawing/2014/main" id="{55F0BCA4-49D2-05C9-229A-DE2C793AC595}"/>
              </a:ext>
            </a:extLst>
          </p:cNvPr>
          <p:cNvSpPr>
            <a:spLocks noGrp="1"/>
          </p:cNvSpPr>
          <p:nvPr>
            <p:ph type="dt" sz="half" idx="10"/>
          </p:nvPr>
        </p:nvSpPr>
        <p:spPr>
          <a:xfrm>
            <a:off x="10473692" y="6522444"/>
            <a:ext cx="612000" cy="216000"/>
          </a:xfrm>
        </p:spPr>
        <p:txBody>
          <a:bodyPr/>
          <a:lstStyle/>
          <a:p>
            <a:pPr>
              <a:spcAft>
                <a:spcPts val="600"/>
              </a:spcAft>
            </a:pPr>
            <a:r>
              <a:rPr lang="de-CH" noProof="0"/>
              <a:t>11.09.2025</a:t>
            </a:r>
          </a:p>
        </p:txBody>
      </p:sp>
      <p:sp>
        <p:nvSpPr>
          <p:cNvPr id="7" name="AutoShape 2" descr="Thumbnail Image ">
            <a:extLst>
              <a:ext uri="{FF2B5EF4-FFF2-40B4-BE49-F238E27FC236}">
                <a16:creationId xmlns:a16="http://schemas.microsoft.com/office/drawing/2014/main" id="{8165FFB1-C37A-4AED-DD90-874CAA331C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group of people looking at a computer screen&#10;&#10;AI-generated content may be incorrect.">
            <a:extLst>
              <a:ext uri="{FF2B5EF4-FFF2-40B4-BE49-F238E27FC236}">
                <a16:creationId xmlns:a16="http://schemas.microsoft.com/office/drawing/2014/main" id="{8085FB83-D110-29C0-AE85-F7B9766A0A8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1836" y="1467304"/>
            <a:ext cx="5966731" cy="3977821"/>
          </a:xfrm>
          <a:prstGeom prst="rect">
            <a:avLst/>
          </a:prstGeom>
        </p:spPr>
      </p:pic>
    </p:spTree>
    <p:extLst>
      <p:ext uri="{BB962C8B-B14F-4D97-AF65-F5344CB8AC3E}">
        <p14:creationId xmlns:p14="http://schemas.microsoft.com/office/powerpoint/2010/main" val="6575017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C3C6-37D4-6057-DD1D-FF283C3205FA}"/>
              </a:ext>
            </a:extLst>
          </p:cNvPr>
          <p:cNvSpPr>
            <a:spLocks noGrp="1"/>
          </p:cNvSpPr>
          <p:nvPr>
            <p:ph type="title"/>
          </p:nvPr>
        </p:nvSpPr>
        <p:spPr>
          <a:xfrm>
            <a:off x="731837" y="260351"/>
            <a:ext cx="10728325" cy="900000"/>
          </a:xfrm>
        </p:spPr>
        <p:txBody>
          <a:bodyPr anchor="ctr">
            <a:normAutofit/>
          </a:bodyPr>
          <a:lstStyle/>
          <a:p>
            <a:r>
              <a:rPr lang="en-US" b="1" dirty="0"/>
              <a:t>Our solution</a:t>
            </a:r>
            <a:br>
              <a:rPr lang="en-US" b="1" dirty="0"/>
            </a:br>
            <a:r>
              <a:rPr lang="en-US" b="1" dirty="0"/>
              <a:t>Chatbot for Energy Scenarios</a:t>
            </a:r>
          </a:p>
        </p:txBody>
      </p:sp>
      <p:sp>
        <p:nvSpPr>
          <p:cNvPr id="3" name="Content Placeholder 2">
            <a:extLst>
              <a:ext uri="{FF2B5EF4-FFF2-40B4-BE49-F238E27FC236}">
                <a16:creationId xmlns:a16="http://schemas.microsoft.com/office/drawing/2014/main" id="{82B087FC-6F43-3E5F-D7B3-1C75B90C95BA}"/>
              </a:ext>
            </a:extLst>
          </p:cNvPr>
          <p:cNvSpPr>
            <a:spLocks noGrp="1"/>
          </p:cNvSpPr>
          <p:nvPr>
            <p:ph idx="1"/>
          </p:nvPr>
        </p:nvSpPr>
        <p:spPr>
          <a:xfrm>
            <a:off x="731838" y="1412875"/>
            <a:ext cx="5240338" cy="4680000"/>
          </a:xfrm>
        </p:spPr>
        <p:txBody>
          <a:bodyPr>
            <a:normAutofit/>
          </a:bodyPr>
          <a:lstStyle/>
          <a:p>
            <a:pPr>
              <a:buFont typeface="Arial" panose="020B0604020202020204" pitchFamily="34" charset="0"/>
              <a:buChar char="•"/>
            </a:pPr>
            <a:r>
              <a:rPr lang="en-GB" sz="2400" dirty="0"/>
              <a:t>Conversational access to scenarios.</a:t>
            </a:r>
          </a:p>
          <a:p>
            <a:pPr>
              <a:buFont typeface="Arial" panose="020B0604020202020204" pitchFamily="34" charset="0"/>
              <a:buChar char="•"/>
            </a:pPr>
            <a:r>
              <a:rPr lang="en-GB" sz="2400" dirty="0"/>
              <a:t>Explain numbers in plain language.</a:t>
            </a:r>
          </a:p>
          <a:p>
            <a:pPr>
              <a:buFont typeface="Arial" panose="020B0604020202020204" pitchFamily="34" charset="0"/>
              <a:buChar char="•"/>
            </a:pPr>
            <a:r>
              <a:rPr lang="en-GB" sz="2400" dirty="0"/>
              <a:t>Interactive, 24/7, accessible.</a:t>
            </a:r>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0753F7E9-DE21-20BA-04DE-9B5FF46A6434}"/>
              </a:ext>
            </a:extLst>
          </p:cNvPr>
          <p:cNvSpPr>
            <a:spLocks noGrp="1"/>
          </p:cNvSpPr>
          <p:nvPr>
            <p:ph type="dt" sz="half" idx="10"/>
          </p:nvPr>
        </p:nvSpPr>
        <p:spPr>
          <a:xfrm>
            <a:off x="10473692" y="6522444"/>
            <a:ext cx="612000" cy="216000"/>
          </a:xfrm>
        </p:spPr>
        <p:txBody>
          <a:bodyPr anchor="ctr">
            <a:normAutofit/>
          </a:bodyPr>
          <a:lstStyle/>
          <a:p>
            <a:pPr>
              <a:spcAft>
                <a:spcPts val="600"/>
              </a:spcAft>
            </a:pPr>
            <a:r>
              <a:rPr lang="de-CH" noProof="0"/>
              <a:t>11.09.2025</a:t>
            </a:r>
          </a:p>
        </p:txBody>
      </p:sp>
      <p:pic>
        <p:nvPicPr>
          <p:cNvPr id="5" name="Content Placeholder 3" descr="Digital work of Dummy names around social avatar with smart phone">
            <a:extLst>
              <a:ext uri="{FF2B5EF4-FFF2-40B4-BE49-F238E27FC236}">
                <a16:creationId xmlns:a16="http://schemas.microsoft.com/office/drawing/2014/main" id="{F0E7939A-FAF8-FA99-D520-02A31DA3B4E5}"/>
              </a:ext>
            </a:extLst>
          </p:cNvPr>
          <p:cNvPicPr>
            <a:picLocks noChangeAspect="1"/>
          </p:cNvPicPr>
          <p:nvPr/>
        </p:nvPicPr>
        <p:blipFill>
          <a:blip r:embed="rId2" cstate="print">
            <a:extLst>
              <a:ext uri="{28A0092B-C50C-407E-A947-70E740481C1C}">
                <a14:useLocalDpi xmlns:a14="http://schemas.microsoft.com/office/drawing/2010/main"/>
              </a:ext>
            </a:extLst>
          </a:blip>
          <a:srcRect b="-1"/>
          <a:stretch>
            <a:fillRect/>
          </a:stretch>
        </p:blipFill>
        <p:spPr>
          <a:xfrm>
            <a:off x="6527640" y="260351"/>
            <a:ext cx="3161347" cy="4680000"/>
          </a:xfrm>
          <a:prstGeom prst="rect">
            <a:avLst/>
          </a:prstGeom>
          <a:noFill/>
        </p:spPr>
      </p:pic>
      <p:pic>
        <p:nvPicPr>
          <p:cNvPr id="1028" name="Picture 4" descr="Generated image">
            <a:extLst>
              <a:ext uri="{FF2B5EF4-FFF2-40B4-BE49-F238E27FC236}">
                <a16:creationId xmlns:a16="http://schemas.microsoft.com/office/drawing/2014/main" id="{D2955259-7596-8559-F549-9C3E1BE96F5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93018" y="1780423"/>
            <a:ext cx="3161347" cy="474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80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9DD602A-DD78-D3FC-13C8-35BB5ED4D2F4}"/>
              </a:ext>
            </a:extLst>
          </p:cNvPr>
          <p:cNvSpPr>
            <a:spLocks noGrp="1"/>
          </p:cNvSpPr>
          <p:nvPr>
            <p:ph idx="1"/>
          </p:nvPr>
        </p:nvSpPr>
        <p:spPr>
          <a:xfrm>
            <a:off x="731837" y="1412875"/>
            <a:ext cx="10728325" cy="808079"/>
          </a:xfrm>
        </p:spPr>
        <p:txBody>
          <a:bodyPr vert="horz" lIns="0" tIns="0" rIns="0" bIns="0" rtlCol="0" anchor="t">
            <a:noAutofit/>
          </a:bodyPr>
          <a:lstStyle/>
          <a:p>
            <a:pPr marL="0" indent="0">
              <a:buNone/>
            </a:pPr>
            <a:r>
              <a:rPr lang="en-GB" dirty="0"/>
              <a:t>Build a chatbot that connects to a database of energy scenarios. Users type in natural questions, and your bot retrieves clear, meaningful answers. </a:t>
            </a:r>
          </a:p>
          <a:p>
            <a:pPr marL="0" indent="0">
              <a:buNone/>
            </a:pPr>
            <a:endParaRPr lang="en-GB" b="1" dirty="0"/>
          </a:p>
          <a:p>
            <a:pPr marL="0" indent="0">
              <a:buNone/>
            </a:pPr>
            <a:endParaRPr lang="en-GB" b="1" dirty="0"/>
          </a:p>
          <a:p>
            <a:pPr marL="0" indent="0">
              <a:buNone/>
            </a:pPr>
            <a:endParaRPr lang="en-GB" b="1" dirty="0"/>
          </a:p>
        </p:txBody>
      </p:sp>
      <p:pic>
        <p:nvPicPr>
          <p:cNvPr id="3" name="Picture 2" descr="User Female Icon SVG Vector &amp; PNG Free Download | UXWing">
            <a:extLst>
              <a:ext uri="{FF2B5EF4-FFF2-40B4-BE49-F238E27FC236}">
                <a16:creationId xmlns:a16="http://schemas.microsoft.com/office/drawing/2014/main" id="{E6A643A7-D5C6-DE35-1AE0-236E0325761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41182" y="2631978"/>
            <a:ext cx="790998" cy="79099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B7806F6-9DFB-0D36-AABE-2E2ED61D7EED}"/>
              </a:ext>
            </a:extLst>
          </p:cNvPr>
          <p:cNvGrpSpPr/>
          <p:nvPr/>
        </p:nvGrpSpPr>
        <p:grpSpPr>
          <a:xfrm>
            <a:off x="2385729" y="2824632"/>
            <a:ext cx="1071774" cy="315938"/>
            <a:chOff x="4089733" y="2076386"/>
            <a:chExt cx="1187355" cy="391098"/>
          </a:xfrm>
        </p:grpSpPr>
        <p:cxnSp>
          <p:nvCxnSpPr>
            <p:cNvPr id="6" name="Straight Arrow Connector 5">
              <a:extLst>
                <a:ext uri="{FF2B5EF4-FFF2-40B4-BE49-F238E27FC236}">
                  <a16:creationId xmlns:a16="http://schemas.microsoft.com/office/drawing/2014/main" id="{0A5C230E-118F-7D8E-E590-443140D0F17C}"/>
                </a:ext>
              </a:extLst>
            </p:cNvPr>
            <p:cNvCxnSpPr/>
            <p:nvPr/>
          </p:nvCxnSpPr>
          <p:spPr>
            <a:xfrm>
              <a:off x="4312817" y="2467484"/>
              <a:ext cx="6149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7C70CE6-FBC4-2B01-3B5B-185E720A09AB}"/>
                </a:ext>
              </a:extLst>
            </p:cNvPr>
            <p:cNvSpPr txBox="1"/>
            <p:nvPr/>
          </p:nvSpPr>
          <p:spPr>
            <a:xfrm>
              <a:off x="4089733" y="2076386"/>
              <a:ext cx="1187355" cy="307777"/>
            </a:xfrm>
            <a:prstGeom prst="rect">
              <a:avLst/>
            </a:prstGeom>
            <a:noFill/>
          </p:spPr>
          <p:txBody>
            <a:bodyPr wrap="square" rtlCol="0">
              <a:spAutoFit/>
            </a:bodyPr>
            <a:lstStyle/>
            <a:p>
              <a:r>
                <a:rPr lang="en-US" sz="1400" dirty="0"/>
                <a:t>Question</a:t>
              </a:r>
            </a:p>
          </p:txBody>
        </p:sp>
      </p:grpSp>
      <p:grpSp>
        <p:nvGrpSpPr>
          <p:cNvPr id="8" name="Group 7">
            <a:extLst>
              <a:ext uri="{FF2B5EF4-FFF2-40B4-BE49-F238E27FC236}">
                <a16:creationId xmlns:a16="http://schemas.microsoft.com/office/drawing/2014/main" id="{235AB6C8-AC0C-B6DC-55ED-5B3DD7BB09BB}"/>
              </a:ext>
            </a:extLst>
          </p:cNvPr>
          <p:cNvGrpSpPr/>
          <p:nvPr/>
        </p:nvGrpSpPr>
        <p:grpSpPr>
          <a:xfrm>
            <a:off x="3762618" y="3693275"/>
            <a:ext cx="4152657" cy="1521663"/>
            <a:chOff x="5272826" y="2888613"/>
            <a:chExt cx="4600481" cy="1883658"/>
          </a:xfrm>
        </p:grpSpPr>
        <p:cxnSp>
          <p:nvCxnSpPr>
            <p:cNvPr id="9" name="Straight Arrow Connector 8">
              <a:extLst>
                <a:ext uri="{FF2B5EF4-FFF2-40B4-BE49-F238E27FC236}">
                  <a16:creationId xmlns:a16="http://schemas.microsoft.com/office/drawing/2014/main" id="{997A3507-9736-58FF-5D20-987C1DB89CEA}"/>
                </a:ext>
              </a:extLst>
            </p:cNvPr>
            <p:cNvCxnSpPr>
              <a:cxnSpLocks/>
            </p:cNvCxnSpPr>
            <p:nvPr/>
          </p:nvCxnSpPr>
          <p:spPr>
            <a:xfrm flipV="1">
              <a:off x="5658441" y="2888613"/>
              <a:ext cx="0" cy="12644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30E6E0D-83EE-CA6E-3AF3-D5AD06FA83E6}"/>
                </a:ext>
              </a:extLst>
            </p:cNvPr>
            <p:cNvGrpSpPr/>
            <p:nvPr/>
          </p:nvGrpSpPr>
          <p:grpSpPr>
            <a:xfrm>
              <a:off x="6399971" y="3584918"/>
              <a:ext cx="3473336" cy="1187353"/>
              <a:chOff x="6412375" y="3723228"/>
              <a:chExt cx="3473336" cy="1187353"/>
            </a:xfrm>
          </p:grpSpPr>
          <p:pic>
            <p:nvPicPr>
              <p:cNvPr id="15" name="Picture 4" descr="Database - Free technology icons">
                <a:extLst>
                  <a:ext uri="{FF2B5EF4-FFF2-40B4-BE49-F238E27FC236}">
                    <a16:creationId xmlns:a16="http://schemas.microsoft.com/office/drawing/2014/main" id="{3E1ABED4-D37E-A51C-78A8-9DE56551C64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28767" y="3823824"/>
                <a:ext cx="728391" cy="7283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DF file format symbol - Free interface icons">
                <a:extLst>
                  <a:ext uri="{FF2B5EF4-FFF2-40B4-BE49-F238E27FC236}">
                    <a16:creationId xmlns:a16="http://schemas.microsoft.com/office/drawing/2014/main" id="{B3738404-63B6-1A54-EB42-05D1EC5FEAE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281827" y="3875721"/>
                <a:ext cx="615755" cy="61575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FF76808-951C-1359-034C-5F9DC85FBAFB}"/>
                  </a:ext>
                </a:extLst>
              </p:cNvPr>
              <p:cNvSpPr txBox="1"/>
              <p:nvPr/>
            </p:nvSpPr>
            <p:spPr>
              <a:xfrm>
                <a:off x="6640157" y="4518841"/>
                <a:ext cx="1187355" cy="307777"/>
              </a:xfrm>
              <a:prstGeom prst="rect">
                <a:avLst/>
              </a:prstGeom>
              <a:noFill/>
            </p:spPr>
            <p:txBody>
              <a:bodyPr wrap="square" rtlCol="0">
                <a:spAutoFit/>
              </a:bodyPr>
              <a:lstStyle/>
              <a:p>
                <a:r>
                  <a:rPr lang="en-US" sz="1400"/>
                  <a:t>Database</a:t>
                </a:r>
              </a:p>
            </p:txBody>
          </p:sp>
          <p:sp>
            <p:nvSpPr>
              <p:cNvPr id="18" name="TextBox 17">
                <a:extLst>
                  <a:ext uri="{FF2B5EF4-FFF2-40B4-BE49-F238E27FC236}">
                    <a16:creationId xmlns:a16="http://schemas.microsoft.com/office/drawing/2014/main" id="{30D26C57-33DC-F655-E081-DDE8B8E70BD4}"/>
                  </a:ext>
                </a:extLst>
              </p:cNvPr>
              <p:cNvSpPr txBox="1"/>
              <p:nvPr/>
            </p:nvSpPr>
            <p:spPr>
              <a:xfrm>
                <a:off x="8100976" y="4531054"/>
                <a:ext cx="1784735" cy="307777"/>
              </a:xfrm>
              <a:prstGeom prst="rect">
                <a:avLst/>
              </a:prstGeom>
              <a:noFill/>
            </p:spPr>
            <p:txBody>
              <a:bodyPr wrap="square" rtlCol="0">
                <a:spAutoFit/>
              </a:bodyPr>
              <a:lstStyle/>
              <a:p>
                <a:r>
                  <a:rPr lang="en-US" sz="1400" dirty="0"/>
                  <a:t>Existing Reports</a:t>
                </a:r>
              </a:p>
            </p:txBody>
          </p:sp>
          <p:sp>
            <p:nvSpPr>
              <p:cNvPr id="19" name="Rectangle 18">
                <a:extLst>
                  <a:ext uri="{FF2B5EF4-FFF2-40B4-BE49-F238E27FC236}">
                    <a16:creationId xmlns:a16="http://schemas.microsoft.com/office/drawing/2014/main" id="{F42B17BE-4F7F-22E0-3A24-28508F6D0CC1}"/>
                  </a:ext>
                </a:extLst>
              </p:cNvPr>
              <p:cNvSpPr/>
              <p:nvPr/>
            </p:nvSpPr>
            <p:spPr>
              <a:xfrm>
                <a:off x="6412375" y="3723228"/>
                <a:ext cx="3055717" cy="11873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11" name="Straight Arrow Connector 10">
              <a:extLst>
                <a:ext uri="{FF2B5EF4-FFF2-40B4-BE49-F238E27FC236}">
                  <a16:creationId xmlns:a16="http://schemas.microsoft.com/office/drawing/2014/main" id="{2A6E7BCB-210F-B14B-B6D9-23EF9162A07A}"/>
                </a:ext>
              </a:extLst>
            </p:cNvPr>
            <p:cNvCxnSpPr>
              <a:cxnSpLocks/>
            </p:cNvCxnSpPr>
            <p:nvPr/>
          </p:nvCxnSpPr>
          <p:spPr>
            <a:xfrm flipH="1">
              <a:off x="5665327" y="4153055"/>
              <a:ext cx="734644" cy="0"/>
            </a:xfrm>
            <a:prstGeom prst="straightConnector1">
              <a:avLst/>
            </a:prstGeom>
            <a:ln w="28575" cap="sq">
              <a:solidFill>
                <a:schemeClr val="tx1"/>
              </a:solidFill>
              <a:round/>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C5A24F-E173-7F2B-C8C4-396E1C9ADECA}"/>
                </a:ext>
              </a:extLst>
            </p:cNvPr>
            <p:cNvSpPr txBox="1"/>
            <p:nvPr/>
          </p:nvSpPr>
          <p:spPr>
            <a:xfrm rot="16200000">
              <a:off x="4833037" y="3405488"/>
              <a:ext cx="1187355" cy="307777"/>
            </a:xfrm>
            <a:prstGeom prst="rect">
              <a:avLst/>
            </a:prstGeom>
            <a:noFill/>
          </p:spPr>
          <p:txBody>
            <a:bodyPr wrap="square" rtlCol="0">
              <a:spAutoFit/>
            </a:bodyPr>
            <a:lstStyle/>
            <a:p>
              <a:r>
                <a:rPr lang="en-US" sz="1400"/>
                <a:t>Schemas</a:t>
              </a:r>
            </a:p>
          </p:txBody>
        </p:sp>
        <p:sp>
          <p:nvSpPr>
            <p:cNvPr id="14" name="TextBox 13">
              <a:extLst>
                <a:ext uri="{FF2B5EF4-FFF2-40B4-BE49-F238E27FC236}">
                  <a16:creationId xmlns:a16="http://schemas.microsoft.com/office/drawing/2014/main" id="{C130243A-7CD0-C46B-B99F-5069766176FC}"/>
                </a:ext>
              </a:extLst>
            </p:cNvPr>
            <p:cNvSpPr txBox="1"/>
            <p:nvPr/>
          </p:nvSpPr>
          <p:spPr>
            <a:xfrm rot="16200000">
              <a:off x="5249430" y="3348280"/>
              <a:ext cx="1187355" cy="307777"/>
            </a:xfrm>
            <a:prstGeom prst="rect">
              <a:avLst/>
            </a:prstGeom>
            <a:noFill/>
          </p:spPr>
          <p:txBody>
            <a:bodyPr wrap="square" rtlCol="0">
              <a:spAutoFit/>
            </a:bodyPr>
            <a:lstStyle/>
            <a:p>
              <a:r>
                <a:rPr lang="en-US" sz="1400"/>
                <a:t>Context</a:t>
              </a:r>
            </a:p>
          </p:txBody>
        </p:sp>
      </p:grpSp>
      <p:grpSp>
        <p:nvGrpSpPr>
          <p:cNvPr id="20" name="Group 19">
            <a:extLst>
              <a:ext uri="{FF2B5EF4-FFF2-40B4-BE49-F238E27FC236}">
                <a16:creationId xmlns:a16="http://schemas.microsoft.com/office/drawing/2014/main" id="{B2775E01-DB84-27A4-5F7E-4123D404A325}"/>
              </a:ext>
            </a:extLst>
          </p:cNvPr>
          <p:cNvGrpSpPr/>
          <p:nvPr/>
        </p:nvGrpSpPr>
        <p:grpSpPr>
          <a:xfrm>
            <a:off x="3368755" y="2417166"/>
            <a:ext cx="5479171" cy="1600633"/>
            <a:chOff x="4926467" y="1660004"/>
            <a:chExt cx="6070047" cy="1981414"/>
          </a:xfrm>
        </p:grpSpPr>
        <p:sp>
          <p:nvSpPr>
            <p:cNvPr id="21" name="Rounded Rectangle 20">
              <a:extLst>
                <a:ext uri="{FF2B5EF4-FFF2-40B4-BE49-F238E27FC236}">
                  <a16:creationId xmlns:a16="http://schemas.microsoft.com/office/drawing/2014/main" id="{735E8F8F-44ED-EB2E-32F8-CBEC6938C8F4}"/>
                </a:ext>
              </a:extLst>
            </p:cNvPr>
            <p:cNvSpPr/>
            <p:nvPr/>
          </p:nvSpPr>
          <p:spPr>
            <a:xfrm>
              <a:off x="4926467" y="1660004"/>
              <a:ext cx="6070047" cy="1567716"/>
            </a:xfrm>
            <a:custGeom>
              <a:avLst/>
              <a:gdLst>
                <a:gd name="connsiteX0" fmla="*/ 0 w 6070047"/>
                <a:gd name="connsiteY0" fmla="*/ 261291 h 1567716"/>
                <a:gd name="connsiteX1" fmla="*/ 261291 w 6070047"/>
                <a:gd name="connsiteY1" fmla="*/ 0 h 1567716"/>
                <a:gd name="connsiteX2" fmla="*/ 926987 w 6070047"/>
                <a:gd name="connsiteY2" fmla="*/ 0 h 1567716"/>
                <a:gd name="connsiteX3" fmla="*/ 1426259 w 6070047"/>
                <a:gd name="connsiteY3" fmla="*/ 0 h 1567716"/>
                <a:gd name="connsiteX4" fmla="*/ 1870056 w 6070047"/>
                <a:gd name="connsiteY4" fmla="*/ 0 h 1567716"/>
                <a:gd name="connsiteX5" fmla="*/ 2480277 w 6070047"/>
                <a:gd name="connsiteY5" fmla="*/ 0 h 1567716"/>
                <a:gd name="connsiteX6" fmla="*/ 2979549 w 6070047"/>
                <a:gd name="connsiteY6" fmla="*/ 0 h 1567716"/>
                <a:gd name="connsiteX7" fmla="*/ 3645245 w 6070047"/>
                <a:gd name="connsiteY7" fmla="*/ 0 h 1567716"/>
                <a:gd name="connsiteX8" fmla="*/ 4089042 w 6070047"/>
                <a:gd name="connsiteY8" fmla="*/ 0 h 1567716"/>
                <a:gd name="connsiteX9" fmla="*/ 4754738 w 6070047"/>
                <a:gd name="connsiteY9" fmla="*/ 0 h 1567716"/>
                <a:gd name="connsiteX10" fmla="*/ 5143060 w 6070047"/>
                <a:gd name="connsiteY10" fmla="*/ 0 h 1567716"/>
                <a:gd name="connsiteX11" fmla="*/ 5808756 w 6070047"/>
                <a:gd name="connsiteY11" fmla="*/ 0 h 1567716"/>
                <a:gd name="connsiteX12" fmla="*/ 6070047 w 6070047"/>
                <a:gd name="connsiteY12" fmla="*/ 261291 h 1567716"/>
                <a:gd name="connsiteX13" fmla="*/ 6070047 w 6070047"/>
                <a:gd name="connsiteY13" fmla="*/ 752504 h 1567716"/>
                <a:gd name="connsiteX14" fmla="*/ 6070047 w 6070047"/>
                <a:gd name="connsiteY14" fmla="*/ 1306425 h 1567716"/>
                <a:gd name="connsiteX15" fmla="*/ 5808756 w 6070047"/>
                <a:gd name="connsiteY15" fmla="*/ 1567716 h 1567716"/>
                <a:gd name="connsiteX16" fmla="*/ 5198535 w 6070047"/>
                <a:gd name="connsiteY16" fmla="*/ 1567716 h 1567716"/>
                <a:gd name="connsiteX17" fmla="*/ 4643788 w 6070047"/>
                <a:gd name="connsiteY17" fmla="*/ 1567716 h 1567716"/>
                <a:gd name="connsiteX18" fmla="*/ 4255466 w 6070047"/>
                <a:gd name="connsiteY18" fmla="*/ 1567716 h 1567716"/>
                <a:gd name="connsiteX19" fmla="*/ 3811669 w 6070047"/>
                <a:gd name="connsiteY19" fmla="*/ 1567716 h 1567716"/>
                <a:gd name="connsiteX20" fmla="*/ 3145973 w 6070047"/>
                <a:gd name="connsiteY20" fmla="*/ 1567716 h 1567716"/>
                <a:gd name="connsiteX21" fmla="*/ 2591226 w 6070047"/>
                <a:gd name="connsiteY21" fmla="*/ 1567716 h 1567716"/>
                <a:gd name="connsiteX22" fmla="*/ 2147429 w 6070047"/>
                <a:gd name="connsiteY22" fmla="*/ 1567716 h 1567716"/>
                <a:gd name="connsiteX23" fmla="*/ 1592683 w 6070047"/>
                <a:gd name="connsiteY23" fmla="*/ 1567716 h 1567716"/>
                <a:gd name="connsiteX24" fmla="*/ 1204360 w 6070047"/>
                <a:gd name="connsiteY24" fmla="*/ 1567716 h 1567716"/>
                <a:gd name="connsiteX25" fmla="*/ 816037 w 6070047"/>
                <a:gd name="connsiteY25" fmla="*/ 1567716 h 1567716"/>
                <a:gd name="connsiteX26" fmla="*/ 261291 w 6070047"/>
                <a:gd name="connsiteY26" fmla="*/ 1567716 h 1567716"/>
                <a:gd name="connsiteX27" fmla="*/ 0 w 6070047"/>
                <a:gd name="connsiteY27" fmla="*/ 1306425 h 1567716"/>
                <a:gd name="connsiteX28" fmla="*/ 0 w 6070047"/>
                <a:gd name="connsiteY28" fmla="*/ 815212 h 1567716"/>
                <a:gd name="connsiteX29" fmla="*/ 0 w 6070047"/>
                <a:gd name="connsiteY29" fmla="*/ 261291 h 15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0047" h="1567716" extrusionOk="0">
                  <a:moveTo>
                    <a:pt x="0" y="261291"/>
                  </a:moveTo>
                  <a:cubicBezTo>
                    <a:pt x="-27450" y="100052"/>
                    <a:pt x="91196" y="9678"/>
                    <a:pt x="261291" y="0"/>
                  </a:cubicBezTo>
                  <a:cubicBezTo>
                    <a:pt x="409598" y="-69103"/>
                    <a:pt x="681888" y="39003"/>
                    <a:pt x="926987" y="0"/>
                  </a:cubicBezTo>
                  <a:cubicBezTo>
                    <a:pt x="1172086" y="-39003"/>
                    <a:pt x="1314415" y="12305"/>
                    <a:pt x="1426259" y="0"/>
                  </a:cubicBezTo>
                  <a:cubicBezTo>
                    <a:pt x="1538103" y="-12305"/>
                    <a:pt x="1686763" y="28013"/>
                    <a:pt x="1870056" y="0"/>
                  </a:cubicBezTo>
                  <a:cubicBezTo>
                    <a:pt x="2053349" y="-28013"/>
                    <a:pt x="2309925" y="53330"/>
                    <a:pt x="2480277" y="0"/>
                  </a:cubicBezTo>
                  <a:cubicBezTo>
                    <a:pt x="2650629" y="-53330"/>
                    <a:pt x="2784187" y="304"/>
                    <a:pt x="2979549" y="0"/>
                  </a:cubicBezTo>
                  <a:cubicBezTo>
                    <a:pt x="3174911" y="-304"/>
                    <a:pt x="3363655" y="49643"/>
                    <a:pt x="3645245" y="0"/>
                  </a:cubicBezTo>
                  <a:cubicBezTo>
                    <a:pt x="3926835" y="-49643"/>
                    <a:pt x="3999287" y="380"/>
                    <a:pt x="4089042" y="0"/>
                  </a:cubicBezTo>
                  <a:cubicBezTo>
                    <a:pt x="4178797" y="-380"/>
                    <a:pt x="4536307" y="29395"/>
                    <a:pt x="4754738" y="0"/>
                  </a:cubicBezTo>
                  <a:cubicBezTo>
                    <a:pt x="4973169" y="-29395"/>
                    <a:pt x="4973698" y="25559"/>
                    <a:pt x="5143060" y="0"/>
                  </a:cubicBezTo>
                  <a:cubicBezTo>
                    <a:pt x="5312422" y="-25559"/>
                    <a:pt x="5490325" y="72490"/>
                    <a:pt x="5808756" y="0"/>
                  </a:cubicBezTo>
                  <a:cubicBezTo>
                    <a:pt x="5963123" y="14976"/>
                    <a:pt x="6073307" y="150745"/>
                    <a:pt x="6070047" y="261291"/>
                  </a:cubicBezTo>
                  <a:cubicBezTo>
                    <a:pt x="6118592" y="453712"/>
                    <a:pt x="6027008" y="618118"/>
                    <a:pt x="6070047" y="752504"/>
                  </a:cubicBezTo>
                  <a:cubicBezTo>
                    <a:pt x="6113086" y="886890"/>
                    <a:pt x="6041801" y="1186013"/>
                    <a:pt x="6070047" y="1306425"/>
                  </a:cubicBezTo>
                  <a:cubicBezTo>
                    <a:pt x="6039071" y="1455819"/>
                    <a:pt x="5937299" y="1556839"/>
                    <a:pt x="5808756" y="1567716"/>
                  </a:cubicBezTo>
                  <a:cubicBezTo>
                    <a:pt x="5571784" y="1631153"/>
                    <a:pt x="5408606" y="1523731"/>
                    <a:pt x="5198535" y="1567716"/>
                  </a:cubicBezTo>
                  <a:cubicBezTo>
                    <a:pt x="4988464" y="1611701"/>
                    <a:pt x="4855161" y="1527672"/>
                    <a:pt x="4643788" y="1567716"/>
                  </a:cubicBezTo>
                  <a:cubicBezTo>
                    <a:pt x="4432415" y="1607760"/>
                    <a:pt x="4432925" y="1549530"/>
                    <a:pt x="4255466" y="1567716"/>
                  </a:cubicBezTo>
                  <a:cubicBezTo>
                    <a:pt x="4078007" y="1585902"/>
                    <a:pt x="3941219" y="1565968"/>
                    <a:pt x="3811669" y="1567716"/>
                  </a:cubicBezTo>
                  <a:cubicBezTo>
                    <a:pt x="3682119" y="1569464"/>
                    <a:pt x="3353324" y="1556128"/>
                    <a:pt x="3145973" y="1567716"/>
                  </a:cubicBezTo>
                  <a:cubicBezTo>
                    <a:pt x="2938622" y="1579304"/>
                    <a:pt x="2781244" y="1518597"/>
                    <a:pt x="2591226" y="1567716"/>
                  </a:cubicBezTo>
                  <a:cubicBezTo>
                    <a:pt x="2401208" y="1616835"/>
                    <a:pt x="2252972" y="1524603"/>
                    <a:pt x="2147429" y="1567716"/>
                  </a:cubicBezTo>
                  <a:cubicBezTo>
                    <a:pt x="2041886" y="1610829"/>
                    <a:pt x="1771732" y="1519065"/>
                    <a:pt x="1592683" y="1567716"/>
                  </a:cubicBezTo>
                  <a:cubicBezTo>
                    <a:pt x="1413634" y="1616367"/>
                    <a:pt x="1379751" y="1539807"/>
                    <a:pt x="1204360" y="1567716"/>
                  </a:cubicBezTo>
                  <a:cubicBezTo>
                    <a:pt x="1028969" y="1595625"/>
                    <a:pt x="1009471" y="1564644"/>
                    <a:pt x="816037" y="1567716"/>
                  </a:cubicBezTo>
                  <a:cubicBezTo>
                    <a:pt x="622603" y="1570788"/>
                    <a:pt x="379167" y="1528988"/>
                    <a:pt x="261291" y="1567716"/>
                  </a:cubicBezTo>
                  <a:cubicBezTo>
                    <a:pt x="129861" y="1572223"/>
                    <a:pt x="8944" y="1480857"/>
                    <a:pt x="0" y="1306425"/>
                  </a:cubicBezTo>
                  <a:cubicBezTo>
                    <a:pt x="-34166" y="1135167"/>
                    <a:pt x="36574" y="960533"/>
                    <a:pt x="0" y="815212"/>
                  </a:cubicBezTo>
                  <a:cubicBezTo>
                    <a:pt x="-36574" y="669891"/>
                    <a:pt x="45134" y="517464"/>
                    <a:pt x="0" y="261291"/>
                  </a:cubicBezTo>
                  <a:close/>
                </a:path>
              </a:pathLst>
            </a:custGeom>
            <a:no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Rounded Rectangle 21">
              <a:extLst>
                <a:ext uri="{FF2B5EF4-FFF2-40B4-BE49-F238E27FC236}">
                  <a16:creationId xmlns:a16="http://schemas.microsoft.com/office/drawing/2014/main" id="{86E4B2EB-F83B-9A98-0800-C1AA3914C50F}"/>
                </a:ext>
              </a:extLst>
            </p:cNvPr>
            <p:cNvSpPr/>
            <p:nvPr/>
          </p:nvSpPr>
          <p:spPr>
            <a:xfrm>
              <a:off x="5139773" y="2056299"/>
              <a:ext cx="1051109" cy="70874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a:t>
              </a:r>
            </a:p>
          </p:txBody>
        </p:sp>
        <p:sp>
          <p:nvSpPr>
            <p:cNvPr id="23" name="Rounded Rectangle 22">
              <a:extLst>
                <a:ext uri="{FF2B5EF4-FFF2-40B4-BE49-F238E27FC236}">
                  <a16:creationId xmlns:a16="http://schemas.microsoft.com/office/drawing/2014/main" id="{84ACA7CC-FEEE-B422-20E2-B47C115B0A66}"/>
                </a:ext>
              </a:extLst>
            </p:cNvPr>
            <p:cNvSpPr/>
            <p:nvPr/>
          </p:nvSpPr>
          <p:spPr>
            <a:xfrm>
              <a:off x="9772472" y="2099688"/>
              <a:ext cx="1051109" cy="70874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LLM</a:t>
              </a:r>
            </a:p>
          </p:txBody>
        </p:sp>
        <p:sp>
          <p:nvSpPr>
            <p:cNvPr id="24" name="Oval 23">
              <a:extLst>
                <a:ext uri="{FF2B5EF4-FFF2-40B4-BE49-F238E27FC236}">
                  <a16:creationId xmlns:a16="http://schemas.microsoft.com/office/drawing/2014/main" id="{D2253148-F8E7-6A5C-67FD-7B3A11295DEB}"/>
                </a:ext>
              </a:extLst>
            </p:cNvPr>
            <p:cNvSpPr/>
            <p:nvPr/>
          </p:nvSpPr>
          <p:spPr>
            <a:xfrm>
              <a:off x="6765669" y="2056298"/>
              <a:ext cx="1028466" cy="662618"/>
            </a:xfrm>
            <a:custGeom>
              <a:avLst/>
              <a:gdLst>
                <a:gd name="connsiteX0" fmla="*/ 0 w 1028466"/>
                <a:gd name="connsiteY0" fmla="*/ 331309 h 662618"/>
                <a:gd name="connsiteX1" fmla="*/ 514233 w 1028466"/>
                <a:gd name="connsiteY1" fmla="*/ 0 h 662618"/>
                <a:gd name="connsiteX2" fmla="*/ 1028466 w 1028466"/>
                <a:gd name="connsiteY2" fmla="*/ 331309 h 662618"/>
                <a:gd name="connsiteX3" fmla="*/ 514233 w 1028466"/>
                <a:gd name="connsiteY3" fmla="*/ 662618 h 662618"/>
                <a:gd name="connsiteX4" fmla="*/ 0 w 1028466"/>
                <a:gd name="connsiteY4" fmla="*/ 331309 h 662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466" h="662618" extrusionOk="0">
                  <a:moveTo>
                    <a:pt x="0" y="331309"/>
                  </a:moveTo>
                  <a:cubicBezTo>
                    <a:pt x="-18792" y="136741"/>
                    <a:pt x="171524" y="22033"/>
                    <a:pt x="514233" y="0"/>
                  </a:cubicBezTo>
                  <a:cubicBezTo>
                    <a:pt x="808081" y="2073"/>
                    <a:pt x="993020" y="149459"/>
                    <a:pt x="1028466" y="331309"/>
                  </a:cubicBezTo>
                  <a:cubicBezTo>
                    <a:pt x="997044" y="544971"/>
                    <a:pt x="786601" y="726928"/>
                    <a:pt x="514233" y="662618"/>
                  </a:cubicBezTo>
                  <a:cubicBezTo>
                    <a:pt x="217481" y="655643"/>
                    <a:pt x="7864" y="518043"/>
                    <a:pt x="0" y="331309"/>
                  </a:cubicBezTo>
                  <a:close/>
                </a:path>
              </a:pathLst>
            </a:custGeom>
            <a:noFill/>
            <a:ln>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Build Query</a:t>
              </a:r>
            </a:p>
          </p:txBody>
        </p:sp>
        <p:sp>
          <p:nvSpPr>
            <p:cNvPr id="25" name="Oval 24">
              <a:extLst>
                <a:ext uri="{FF2B5EF4-FFF2-40B4-BE49-F238E27FC236}">
                  <a16:creationId xmlns:a16="http://schemas.microsoft.com/office/drawing/2014/main" id="{0AA5FEBB-53C6-C850-A61D-5CE669D2141A}"/>
                </a:ext>
              </a:extLst>
            </p:cNvPr>
            <p:cNvSpPr/>
            <p:nvPr/>
          </p:nvSpPr>
          <p:spPr>
            <a:xfrm>
              <a:off x="7943409" y="2079363"/>
              <a:ext cx="1195492" cy="657643"/>
            </a:xfrm>
            <a:custGeom>
              <a:avLst/>
              <a:gdLst>
                <a:gd name="connsiteX0" fmla="*/ 0 w 1195492"/>
                <a:gd name="connsiteY0" fmla="*/ 328822 h 657643"/>
                <a:gd name="connsiteX1" fmla="*/ 597746 w 1195492"/>
                <a:gd name="connsiteY1" fmla="*/ 0 h 657643"/>
                <a:gd name="connsiteX2" fmla="*/ 1195492 w 1195492"/>
                <a:gd name="connsiteY2" fmla="*/ 328822 h 657643"/>
                <a:gd name="connsiteX3" fmla="*/ 597746 w 1195492"/>
                <a:gd name="connsiteY3" fmla="*/ 657644 h 657643"/>
                <a:gd name="connsiteX4" fmla="*/ 0 w 1195492"/>
                <a:gd name="connsiteY4" fmla="*/ 328822 h 657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492" h="657643" extrusionOk="0">
                  <a:moveTo>
                    <a:pt x="0" y="328822"/>
                  </a:moveTo>
                  <a:cubicBezTo>
                    <a:pt x="-51130" y="115681"/>
                    <a:pt x="249668" y="6737"/>
                    <a:pt x="597746" y="0"/>
                  </a:cubicBezTo>
                  <a:cubicBezTo>
                    <a:pt x="965770" y="7978"/>
                    <a:pt x="1170773" y="148005"/>
                    <a:pt x="1195492" y="328822"/>
                  </a:cubicBezTo>
                  <a:cubicBezTo>
                    <a:pt x="1183938" y="521708"/>
                    <a:pt x="922335" y="688251"/>
                    <a:pt x="597746" y="657644"/>
                  </a:cubicBezTo>
                  <a:cubicBezTo>
                    <a:pt x="257476" y="652094"/>
                    <a:pt x="40096" y="529583"/>
                    <a:pt x="0" y="328822"/>
                  </a:cubicBezTo>
                  <a:close/>
                </a:path>
              </a:pathLst>
            </a:custGeom>
            <a:noFill/>
            <a:ln>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Process</a:t>
              </a:r>
              <a:br>
                <a:rPr lang="en-US" sz="1200" dirty="0">
                  <a:solidFill>
                    <a:schemeClr val="tx1"/>
                  </a:solidFill>
                </a:rPr>
              </a:br>
              <a:r>
                <a:rPr lang="en-US" sz="1200" dirty="0">
                  <a:solidFill>
                    <a:schemeClr val="tx1"/>
                  </a:solidFill>
                </a:rPr>
                <a:t>data</a:t>
              </a:r>
            </a:p>
          </p:txBody>
        </p:sp>
        <p:cxnSp>
          <p:nvCxnSpPr>
            <p:cNvPr id="26" name="Straight Arrow Connector 25">
              <a:extLst>
                <a:ext uri="{FF2B5EF4-FFF2-40B4-BE49-F238E27FC236}">
                  <a16:creationId xmlns:a16="http://schemas.microsoft.com/office/drawing/2014/main" id="{7F9B42C4-C631-832A-9831-11A6F503AF00}"/>
                </a:ext>
              </a:extLst>
            </p:cNvPr>
            <p:cNvCxnSpPr>
              <a:cxnSpLocks/>
            </p:cNvCxnSpPr>
            <p:nvPr/>
          </p:nvCxnSpPr>
          <p:spPr>
            <a:xfrm>
              <a:off x="7279902" y="2765047"/>
              <a:ext cx="0" cy="737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B49AFE-E022-E6CC-5C59-83E4D81C5648}"/>
                </a:ext>
              </a:extLst>
            </p:cNvPr>
            <p:cNvSpPr txBox="1"/>
            <p:nvPr/>
          </p:nvSpPr>
          <p:spPr>
            <a:xfrm rot="16200000">
              <a:off x="6620526" y="2990007"/>
              <a:ext cx="813779" cy="307777"/>
            </a:xfrm>
            <a:prstGeom prst="rect">
              <a:avLst/>
            </a:prstGeom>
            <a:noFill/>
          </p:spPr>
          <p:txBody>
            <a:bodyPr wrap="square" rtlCol="0">
              <a:spAutoFit/>
            </a:bodyPr>
            <a:lstStyle/>
            <a:p>
              <a:r>
                <a:rPr lang="en-US" sz="1200" dirty="0"/>
                <a:t>Query</a:t>
              </a:r>
            </a:p>
          </p:txBody>
        </p:sp>
        <p:cxnSp>
          <p:nvCxnSpPr>
            <p:cNvPr id="28" name="Straight Arrow Connector 27">
              <a:extLst>
                <a:ext uri="{FF2B5EF4-FFF2-40B4-BE49-F238E27FC236}">
                  <a16:creationId xmlns:a16="http://schemas.microsoft.com/office/drawing/2014/main" id="{9D2A9ECF-59A5-D383-6013-C5DE8A9D7F7A}"/>
                </a:ext>
              </a:extLst>
            </p:cNvPr>
            <p:cNvCxnSpPr>
              <a:cxnSpLocks/>
            </p:cNvCxnSpPr>
            <p:nvPr/>
          </p:nvCxnSpPr>
          <p:spPr>
            <a:xfrm flipV="1">
              <a:off x="8630858" y="2789275"/>
              <a:ext cx="0" cy="7128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03493D3-0102-5527-194F-2E0387C16520}"/>
                </a:ext>
              </a:extLst>
            </p:cNvPr>
            <p:cNvSpPr txBox="1"/>
            <p:nvPr/>
          </p:nvSpPr>
          <p:spPr>
            <a:xfrm rot="16200000">
              <a:off x="8084618" y="2965598"/>
              <a:ext cx="787241" cy="307777"/>
            </a:xfrm>
            <a:prstGeom prst="rect">
              <a:avLst/>
            </a:prstGeom>
            <a:noFill/>
          </p:spPr>
          <p:txBody>
            <a:bodyPr wrap="square" rtlCol="0">
              <a:spAutoFit/>
            </a:bodyPr>
            <a:lstStyle/>
            <a:p>
              <a:r>
                <a:rPr lang="en-US" sz="1200" dirty="0"/>
                <a:t>Data</a:t>
              </a:r>
            </a:p>
          </p:txBody>
        </p:sp>
        <p:sp>
          <p:nvSpPr>
            <p:cNvPr id="30" name="TextBox 29">
              <a:extLst>
                <a:ext uri="{FF2B5EF4-FFF2-40B4-BE49-F238E27FC236}">
                  <a16:creationId xmlns:a16="http://schemas.microsoft.com/office/drawing/2014/main" id="{83538602-12B3-3D4D-6A52-D2F931426D2A}"/>
                </a:ext>
              </a:extLst>
            </p:cNvPr>
            <p:cNvSpPr txBox="1"/>
            <p:nvPr/>
          </p:nvSpPr>
          <p:spPr>
            <a:xfrm rot="16200000">
              <a:off x="8219363" y="2893852"/>
              <a:ext cx="1187355" cy="307777"/>
            </a:xfrm>
            <a:prstGeom prst="rect">
              <a:avLst/>
            </a:prstGeom>
            <a:noFill/>
          </p:spPr>
          <p:txBody>
            <a:bodyPr wrap="square" rtlCol="0">
              <a:spAutoFit/>
            </a:bodyPr>
            <a:lstStyle/>
            <a:p>
              <a:r>
                <a:rPr lang="en-US" sz="1200" dirty="0"/>
                <a:t>Context</a:t>
              </a:r>
            </a:p>
          </p:txBody>
        </p:sp>
        <p:cxnSp>
          <p:nvCxnSpPr>
            <p:cNvPr id="31" name="Straight Arrow Connector 30">
              <a:extLst>
                <a:ext uri="{FF2B5EF4-FFF2-40B4-BE49-F238E27FC236}">
                  <a16:creationId xmlns:a16="http://schemas.microsoft.com/office/drawing/2014/main" id="{D7A581F6-EC65-84D5-3793-F9CCE94DBDE0}"/>
                </a:ext>
              </a:extLst>
            </p:cNvPr>
            <p:cNvCxnSpPr>
              <a:cxnSpLocks/>
            </p:cNvCxnSpPr>
            <p:nvPr/>
          </p:nvCxnSpPr>
          <p:spPr>
            <a:xfrm>
              <a:off x="6226507" y="2410672"/>
              <a:ext cx="4842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2602C7-AED4-90CF-5ADA-7E084EF8A273}"/>
                </a:ext>
              </a:extLst>
            </p:cNvPr>
            <p:cNvCxnSpPr>
              <a:cxnSpLocks/>
            </p:cNvCxnSpPr>
            <p:nvPr/>
          </p:nvCxnSpPr>
          <p:spPr>
            <a:xfrm>
              <a:off x="9138901" y="2443862"/>
              <a:ext cx="4842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6A6CCA54-FAD6-E734-EF91-9DDA1B95A204}"/>
              </a:ext>
            </a:extLst>
          </p:cNvPr>
          <p:cNvGrpSpPr/>
          <p:nvPr/>
        </p:nvGrpSpPr>
        <p:grpSpPr>
          <a:xfrm>
            <a:off x="9138388" y="2860291"/>
            <a:ext cx="971251" cy="315938"/>
            <a:chOff x="4201097" y="2076386"/>
            <a:chExt cx="1075991" cy="391098"/>
          </a:xfrm>
        </p:grpSpPr>
        <p:cxnSp>
          <p:nvCxnSpPr>
            <p:cNvPr id="34" name="Straight Arrow Connector 33">
              <a:extLst>
                <a:ext uri="{FF2B5EF4-FFF2-40B4-BE49-F238E27FC236}">
                  <a16:creationId xmlns:a16="http://schemas.microsoft.com/office/drawing/2014/main" id="{BCE2EED8-1FFE-551A-FC41-6FFFA38F7E1B}"/>
                </a:ext>
              </a:extLst>
            </p:cNvPr>
            <p:cNvCxnSpPr/>
            <p:nvPr/>
          </p:nvCxnSpPr>
          <p:spPr>
            <a:xfrm>
              <a:off x="4312817" y="2467484"/>
              <a:ext cx="6149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3E23FD8-35DB-2802-4B19-3AD851EABB57}"/>
                </a:ext>
              </a:extLst>
            </p:cNvPr>
            <p:cNvSpPr txBox="1"/>
            <p:nvPr/>
          </p:nvSpPr>
          <p:spPr>
            <a:xfrm>
              <a:off x="4201097" y="2076386"/>
              <a:ext cx="1075991" cy="307777"/>
            </a:xfrm>
            <a:prstGeom prst="rect">
              <a:avLst/>
            </a:prstGeom>
            <a:noFill/>
          </p:spPr>
          <p:txBody>
            <a:bodyPr wrap="square" rtlCol="0">
              <a:spAutoFit/>
            </a:bodyPr>
            <a:lstStyle/>
            <a:p>
              <a:r>
                <a:rPr lang="en-US" sz="1400"/>
                <a:t>Answer</a:t>
              </a:r>
            </a:p>
          </p:txBody>
        </p:sp>
      </p:grpSp>
      <p:pic>
        <p:nvPicPr>
          <p:cNvPr id="36" name="Picture 2" descr="User Female Icon SVG Vector &amp; PNG Free Download | UXWing">
            <a:extLst>
              <a:ext uri="{FF2B5EF4-FFF2-40B4-BE49-F238E27FC236}">
                <a16:creationId xmlns:a16="http://schemas.microsoft.com/office/drawing/2014/main" id="{D2220345-A1AB-69CA-5B9F-BCC1D266AE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156967" y="2758786"/>
            <a:ext cx="790998" cy="79099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2A7F9713-CACD-330F-CB9B-1904DBD71AC8}"/>
              </a:ext>
            </a:extLst>
          </p:cNvPr>
          <p:cNvSpPr txBox="1"/>
          <p:nvPr/>
        </p:nvSpPr>
        <p:spPr>
          <a:xfrm>
            <a:off x="4277386" y="4906473"/>
            <a:ext cx="6100762" cy="646331"/>
          </a:xfrm>
          <a:prstGeom prst="rect">
            <a:avLst/>
          </a:prstGeom>
          <a:noFill/>
        </p:spPr>
        <p:txBody>
          <a:bodyPr wrap="square">
            <a:spAutoFit/>
          </a:bodyPr>
          <a:lstStyle/>
          <a:p>
            <a:pPr marL="0" indent="0">
              <a:buNone/>
            </a:pPr>
            <a:endParaRPr lang="en-GB" b="1" dirty="0"/>
          </a:p>
          <a:p>
            <a:pPr marL="0" indent="0">
              <a:buNone/>
            </a:pPr>
            <a:r>
              <a:rPr lang="en-GB" b="1" dirty="0"/>
              <a:t>Energie </a:t>
            </a:r>
            <a:r>
              <a:rPr lang="en-GB" b="1" dirty="0" err="1"/>
              <a:t>Perspektiven</a:t>
            </a:r>
            <a:r>
              <a:rPr lang="en-GB" b="1" dirty="0"/>
              <a:t> 2050+, BFE</a:t>
            </a:r>
            <a:endParaRPr lang="en-US" b="1" dirty="0"/>
          </a:p>
        </p:txBody>
      </p:sp>
      <p:pic>
        <p:nvPicPr>
          <p:cNvPr id="42" name="Picture 41" descr="A paper with text on it&#10;&#10;AI-generated content may be incorrect.">
            <a:extLst>
              <a:ext uri="{FF2B5EF4-FFF2-40B4-BE49-F238E27FC236}">
                <a16:creationId xmlns:a16="http://schemas.microsoft.com/office/drawing/2014/main" id="{9F0E66E6-5A43-2CDE-BA38-1484E73CDFE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54140" y="4655249"/>
            <a:ext cx="914066" cy="1320740"/>
          </a:xfrm>
          <a:prstGeom prst="rect">
            <a:avLst/>
          </a:prstGeom>
          <a:ln>
            <a:solidFill>
              <a:schemeClr val="tx2"/>
            </a:solidFill>
          </a:ln>
        </p:spPr>
      </p:pic>
      <p:pic>
        <p:nvPicPr>
          <p:cNvPr id="44" name="Picture 43" descr="A paper with text on it&#10;&#10;AI-generated content may be incorrect.">
            <a:extLst>
              <a:ext uri="{FF2B5EF4-FFF2-40B4-BE49-F238E27FC236}">
                <a16:creationId xmlns:a16="http://schemas.microsoft.com/office/drawing/2014/main" id="{084E7F8D-9103-42F0-01D7-4CB9648CE57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20833" y="4644616"/>
            <a:ext cx="932653" cy="1329608"/>
          </a:xfrm>
          <a:prstGeom prst="rect">
            <a:avLst/>
          </a:prstGeom>
          <a:ln>
            <a:solidFill>
              <a:schemeClr val="tx2"/>
            </a:solidFill>
          </a:ln>
        </p:spPr>
      </p:pic>
      <p:pic>
        <p:nvPicPr>
          <p:cNvPr id="46" name="Picture 45" descr="A white paper with black text&#10;&#10;AI-generated content may be incorrect.">
            <a:extLst>
              <a:ext uri="{FF2B5EF4-FFF2-40B4-BE49-F238E27FC236}">
                <a16:creationId xmlns:a16="http://schemas.microsoft.com/office/drawing/2014/main" id="{B73EBE56-1F88-6B86-097E-DB7385E4AD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29375" y="4654406"/>
            <a:ext cx="891756" cy="1292400"/>
          </a:xfrm>
          <a:prstGeom prst="rect">
            <a:avLst/>
          </a:prstGeom>
          <a:ln>
            <a:solidFill>
              <a:schemeClr val="tx2"/>
            </a:solidFill>
          </a:ln>
        </p:spPr>
      </p:pic>
      <p:pic>
        <p:nvPicPr>
          <p:cNvPr id="48" name="Picture 47" descr="A page of a document&#10;&#10;AI-generated content may be incorrect.">
            <a:extLst>
              <a:ext uri="{FF2B5EF4-FFF2-40B4-BE49-F238E27FC236}">
                <a16:creationId xmlns:a16="http://schemas.microsoft.com/office/drawing/2014/main" id="{C684B6DA-ABE0-D635-06A1-D481C9C7DA2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84754" y="4668506"/>
            <a:ext cx="843366" cy="1212989"/>
          </a:xfrm>
          <a:prstGeom prst="rect">
            <a:avLst/>
          </a:prstGeom>
        </p:spPr>
      </p:pic>
      <p:pic>
        <p:nvPicPr>
          <p:cNvPr id="50" name="Picture 49" descr="A paper with text on it&#10;&#10;AI-generated content may be incorrect.">
            <a:extLst>
              <a:ext uri="{FF2B5EF4-FFF2-40B4-BE49-F238E27FC236}">
                <a16:creationId xmlns:a16="http://schemas.microsoft.com/office/drawing/2014/main" id="{1D4A4F99-63A5-120D-5002-05B0848C404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058647" y="4621680"/>
            <a:ext cx="923619" cy="1308146"/>
          </a:xfrm>
          <a:prstGeom prst="rect">
            <a:avLst/>
          </a:prstGeom>
          <a:ln>
            <a:solidFill>
              <a:schemeClr val="tx2"/>
            </a:solidFill>
          </a:ln>
        </p:spPr>
      </p:pic>
      <p:pic>
        <p:nvPicPr>
          <p:cNvPr id="52" name="Picture 51" descr="A white paper with black text&#10;&#10;AI-generated content may be incorrect.">
            <a:extLst>
              <a:ext uri="{FF2B5EF4-FFF2-40B4-BE49-F238E27FC236}">
                <a16:creationId xmlns:a16="http://schemas.microsoft.com/office/drawing/2014/main" id="{A9394A9E-0A2C-F24D-7271-BECEDC72C27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350173" y="4627685"/>
            <a:ext cx="932651" cy="1312482"/>
          </a:xfrm>
          <a:prstGeom prst="rect">
            <a:avLst/>
          </a:prstGeom>
          <a:ln>
            <a:solidFill>
              <a:schemeClr val="tx2"/>
            </a:solidFill>
          </a:ln>
        </p:spPr>
      </p:pic>
      <p:sp>
        <p:nvSpPr>
          <p:cNvPr id="2" name="Title 1">
            <a:extLst>
              <a:ext uri="{FF2B5EF4-FFF2-40B4-BE49-F238E27FC236}">
                <a16:creationId xmlns:a16="http://schemas.microsoft.com/office/drawing/2014/main" id="{E967C24D-7FFD-BF20-3616-3323B2F3ED26}"/>
              </a:ext>
            </a:extLst>
          </p:cNvPr>
          <p:cNvSpPr>
            <a:spLocks noGrp="1"/>
          </p:cNvSpPr>
          <p:nvPr>
            <p:ph type="title"/>
          </p:nvPr>
        </p:nvSpPr>
        <p:spPr/>
        <p:txBody>
          <a:bodyPr anchor="t">
            <a:normAutofit/>
          </a:bodyPr>
          <a:lstStyle/>
          <a:p>
            <a:r>
              <a:rPr lang="en-US" b="1" dirty="0"/>
              <a:t>The task</a:t>
            </a:r>
            <a:br>
              <a:rPr lang="en-US" b="1" dirty="0"/>
            </a:br>
            <a:r>
              <a:rPr lang="en-US" b="1" dirty="0"/>
              <a:t>Can we chat with the energy future?</a:t>
            </a:r>
          </a:p>
        </p:txBody>
      </p:sp>
      <p:sp>
        <p:nvSpPr>
          <p:cNvPr id="4" name="Date Placeholder 3">
            <a:extLst>
              <a:ext uri="{FF2B5EF4-FFF2-40B4-BE49-F238E27FC236}">
                <a16:creationId xmlns:a16="http://schemas.microsoft.com/office/drawing/2014/main" id="{81B6DC41-1F27-8F54-71AF-8D63D3F8D1B7}"/>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40" name="Picture 39" descr="A map of a city&#10;&#10;AI-generated content may be incorrect.">
            <a:extLst>
              <a:ext uri="{FF2B5EF4-FFF2-40B4-BE49-F238E27FC236}">
                <a16:creationId xmlns:a16="http://schemas.microsoft.com/office/drawing/2014/main" id="{3EF2988B-1E45-B30F-2DE1-289EA660369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57219" y="4599470"/>
            <a:ext cx="932651" cy="1341406"/>
          </a:xfrm>
          <a:prstGeom prst="rect">
            <a:avLst/>
          </a:prstGeom>
          <a:ln>
            <a:solidFill>
              <a:schemeClr val="tx2"/>
            </a:solidFill>
          </a:ln>
        </p:spPr>
      </p:pic>
    </p:spTree>
    <p:extLst>
      <p:ext uri="{BB962C8B-B14F-4D97-AF65-F5344CB8AC3E}">
        <p14:creationId xmlns:p14="http://schemas.microsoft.com/office/powerpoint/2010/main" val="639619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45EB3-483D-6260-42BB-80E61DD04220}"/>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05437EB-4365-5B11-D334-7535ABA269A7}"/>
              </a:ext>
            </a:extLst>
          </p:cNvPr>
          <p:cNvSpPr>
            <a:spLocks noGrp="1"/>
          </p:cNvSpPr>
          <p:nvPr>
            <p:ph idx="1"/>
          </p:nvPr>
        </p:nvSpPr>
        <p:spPr>
          <a:xfrm>
            <a:off x="795012" y="1162350"/>
            <a:ext cx="10728325" cy="808079"/>
          </a:xfrm>
        </p:spPr>
        <p:txBody>
          <a:bodyPr vert="horz" lIns="0" tIns="0" rIns="0" bIns="0" rtlCol="0" anchor="t">
            <a:noAutofit/>
          </a:bodyPr>
          <a:lstStyle/>
          <a:p>
            <a:pPr marL="0" indent="0">
              <a:buNone/>
            </a:pPr>
            <a:r>
              <a:rPr lang="en-GB" dirty="0"/>
              <a:t>Many Personas. </a:t>
            </a:r>
          </a:p>
          <a:p>
            <a:pPr marL="0" indent="0">
              <a:buNone/>
            </a:pPr>
            <a:endParaRPr lang="en-GB" b="1" dirty="0"/>
          </a:p>
          <a:p>
            <a:pPr marL="0" indent="0">
              <a:buNone/>
            </a:pPr>
            <a:endParaRPr lang="en-GB" b="1" dirty="0"/>
          </a:p>
          <a:p>
            <a:pPr marL="0" indent="0">
              <a:buNone/>
            </a:pPr>
            <a:endParaRPr lang="en-GB" b="1" dirty="0"/>
          </a:p>
        </p:txBody>
      </p:sp>
      <p:sp>
        <p:nvSpPr>
          <p:cNvPr id="2" name="Title 1">
            <a:extLst>
              <a:ext uri="{FF2B5EF4-FFF2-40B4-BE49-F238E27FC236}">
                <a16:creationId xmlns:a16="http://schemas.microsoft.com/office/drawing/2014/main" id="{0DB04826-FB6D-EB87-379E-E9B25C0E2F03}"/>
              </a:ext>
            </a:extLst>
          </p:cNvPr>
          <p:cNvSpPr>
            <a:spLocks noGrp="1"/>
          </p:cNvSpPr>
          <p:nvPr>
            <p:ph type="title"/>
          </p:nvPr>
        </p:nvSpPr>
        <p:spPr/>
        <p:txBody>
          <a:bodyPr anchor="t">
            <a:normAutofit/>
          </a:bodyPr>
          <a:lstStyle/>
          <a:p>
            <a:r>
              <a:rPr lang="en-US" b="1" dirty="0"/>
              <a:t>Personas</a:t>
            </a:r>
          </a:p>
        </p:txBody>
      </p:sp>
      <p:sp>
        <p:nvSpPr>
          <p:cNvPr id="4" name="Date Placeholder 3">
            <a:extLst>
              <a:ext uri="{FF2B5EF4-FFF2-40B4-BE49-F238E27FC236}">
                <a16:creationId xmlns:a16="http://schemas.microsoft.com/office/drawing/2014/main" id="{9ABA54F9-FA21-C668-A253-556C643003A4}"/>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8" name="Picture 7">
            <a:extLst>
              <a:ext uri="{FF2B5EF4-FFF2-40B4-BE49-F238E27FC236}">
                <a16:creationId xmlns:a16="http://schemas.microsoft.com/office/drawing/2014/main" id="{0F4E8A57-0E4F-A144-1A57-069509FFC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735" y="1454105"/>
            <a:ext cx="8140700" cy="4797198"/>
          </a:xfrm>
          <a:prstGeom prst="rect">
            <a:avLst/>
          </a:prstGeom>
        </p:spPr>
      </p:pic>
    </p:spTree>
    <p:extLst>
      <p:ext uri="{BB962C8B-B14F-4D97-AF65-F5344CB8AC3E}">
        <p14:creationId xmlns:p14="http://schemas.microsoft.com/office/powerpoint/2010/main" val="3355582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9D382-A0B5-8326-9A16-9FD53DFB46B7}"/>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F854B606-E443-913F-1CA8-560C7590818A}"/>
              </a:ext>
            </a:extLst>
          </p:cNvPr>
          <p:cNvSpPr>
            <a:spLocks noGrp="1"/>
          </p:cNvSpPr>
          <p:nvPr>
            <p:ph idx="1"/>
          </p:nvPr>
        </p:nvSpPr>
        <p:spPr>
          <a:xfrm>
            <a:off x="795012" y="1162350"/>
            <a:ext cx="10728325" cy="808079"/>
          </a:xfrm>
        </p:spPr>
        <p:txBody>
          <a:bodyPr vert="horz" lIns="0" tIns="0" rIns="0" bIns="0" rtlCol="0" anchor="t">
            <a:noAutofit/>
          </a:bodyPr>
          <a:lstStyle/>
          <a:p>
            <a:pPr marL="0" indent="0">
              <a:buNone/>
            </a:pPr>
            <a:r>
              <a:rPr lang="en-GB" dirty="0"/>
              <a:t>Scenario Composition. </a:t>
            </a:r>
          </a:p>
          <a:p>
            <a:pPr marL="0" indent="0">
              <a:buNone/>
            </a:pPr>
            <a:endParaRPr lang="en-GB" b="1" dirty="0"/>
          </a:p>
          <a:p>
            <a:pPr marL="0" indent="0">
              <a:buNone/>
            </a:pPr>
            <a:endParaRPr lang="en-GB" b="1" dirty="0"/>
          </a:p>
          <a:p>
            <a:pPr marL="0" indent="0">
              <a:buNone/>
            </a:pPr>
            <a:endParaRPr lang="en-GB" b="1" dirty="0"/>
          </a:p>
        </p:txBody>
      </p:sp>
      <p:sp>
        <p:nvSpPr>
          <p:cNvPr id="2" name="Title 1">
            <a:extLst>
              <a:ext uri="{FF2B5EF4-FFF2-40B4-BE49-F238E27FC236}">
                <a16:creationId xmlns:a16="http://schemas.microsoft.com/office/drawing/2014/main" id="{5A57F701-8325-2D7B-E6C5-6B26E11AC459}"/>
              </a:ext>
            </a:extLst>
          </p:cNvPr>
          <p:cNvSpPr>
            <a:spLocks noGrp="1"/>
          </p:cNvSpPr>
          <p:nvPr>
            <p:ph type="title"/>
          </p:nvPr>
        </p:nvSpPr>
        <p:spPr/>
        <p:txBody>
          <a:bodyPr anchor="t">
            <a:normAutofit/>
          </a:bodyPr>
          <a:lstStyle/>
          <a:p>
            <a:r>
              <a:rPr lang="en-US" b="1" dirty="0"/>
              <a:t>Scenarios</a:t>
            </a:r>
          </a:p>
        </p:txBody>
      </p:sp>
      <p:sp>
        <p:nvSpPr>
          <p:cNvPr id="4" name="Date Placeholder 3">
            <a:extLst>
              <a:ext uri="{FF2B5EF4-FFF2-40B4-BE49-F238E27FC236}">
                <a16:creationId xmlns:a16="http://schemas.microsoft.com/office/drawing/2014/main" id="{9978DAB2-1052-B6A3-10BF-38B760CAFF84}"/>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17" name="Picture 16" descr="A diagram of a company&#10;&#10;AI-generated content may be incorrect.">
            <a:extLst>
              <a:ext uri="{FF2B5EF4-FFF2-40B4-BE49-F238E27FC236}">
                <a16:creationId xmlns:a16="http://schemas.microsoft.com/office/drawing/2014/main" id="{7AF6EB51-FFCC-267D-4147-D164C61FD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299" y="1758950"/>
            <a:ext cx="10674177" cy="3415216"/>
          </a:xfrm>
          <a:prstGeom prst="rect">
            <a:avLst/>
          </a:prstGeom>
        </p:spPr>
      </p:pic>
    </p:spTree>
    <p:extLst>
      <p:ext uri="{BB962C8B-B14F-4D97-AF65-F5344CB8AC3E}">
        <p14:creationId xmlns:p14="http://schemas.microsoft.com/office/powerpoint/2010/main" val="408819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EB6ED-EE90-A1A9-327D-02F039DEEB88}"/>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8792BA9-630F-5C5A-DFD5-5488EF87E022}"/>
              </a:ext>
            </a:extLst>
          </p:cNvPr>
          <p:cNvSpPr>
            <a:spLocks noGrp="1"/>
          </p:cNvSpPr>
          <p:nvPr>
            <p:ph idx="1"/>
          </p:nvPr>
        </p:nvSpPr>
        <p:spPr>
          <a:xfrm>
            <a:off x="795012" y="1162350"/>
            <a:ext cx="10728325" cy="808079"/>
          </a:xfrm>
        </p:spPr>
        <p:txBody>
          <a:bodyPr vert="horz" lIns="0" tIns="0" rIns="0" bIns="0" rtlCol="0" anchor="t">
            <a:noAutofit/>
          </a:bodyPr>
          <a:lstStyle/>
          <a:p>
            <a:pPr marL="0" indent="0">
              <a:buNone/>
            </a:pPr>
            <a:r>
              <a:rPr lang="en-GB" dirty="0"/>
              <a:t>Build a chatbot that connects to a database of energy scenarios. Users type in natural questions, and your bot retrieves clear, meaningful answers. </a:t>
            </a:r>
          </a:p>
          <a:p>
            <a:pPr marL="0" indent="0">
              <a:buNone/>
            </a:pPr>
            <a:endParaRPr lang="en-GB" b="1" dirty="0"/>
          </a:p>
          <a:p>
            <a:pPr marL="0" indent="0">
              <a:buNone/>
            </a:pPr>
            <a:endParaRPr lang="en-GB" b="1" dirty="0"/>
          </a:p>
          <a:p>
            <a:pPr marL="0" indent="0">
              <a:buNone/>
            </a:pPr>
            <a:endParaRPr lang="en-GB" b="1" dirty="0"/>
          </a:p>
        </p:txBody>
      </p:sp>
      <p:sp>
        <p:nvSpPr>
          <p:cNvPr id="2" name="Title 1">
            <a:extLst>
              <a:ext uri="{FF2B5EF4-FFF2-40B4-BE49-F238E27FC236}">
                <a16:creationId xmlns:a16="http://schemas.microsoft.com/office/drawing/2014/main" id="{56EA8397-9AC2-95BC-25CC-E8C8D666C143}"/>
              </a:ext>
            </a:extLst>
          </p:cNvPr>
          <p:cNvSpPr>
            <a:spLocks noGrp="1"/>
          </p:cNvSpPr>
          <p:nvPr>
            <p:ph type="title"/>
          </p:nvPr>
        </p:nvSpPr>
        <p:spPr/>
        <p:txBody>
          <a:bodyPr anchor="t">
            <a:normAutofit/>
          </a:bodyPr>
          <a:lstStyle/>
          <a:p>
            <a:r>
              <a:rPr lang="en-US" b="1" dirty="0"/>
              <a:t>Scenarios</a:t>
            </a:r>
          </a:p>
        </p:txBody>
      </p:sp>
      <p:sp>
        <p:nvSpPr>
          <p:cNvPr id="4" name="Date Placeholder 3">
            <a:extLst>
              <a:ext uri="{FF2B5EF4-FFF2-40B4-BE49-F238E27FC236}">
                <a16:creationId xmlns:a16="http://schemas.microsoft.com/office/drawing/2014/main" id="{82541D57-C5AC-74FC-3C53-611FC65629D8}"/>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6" name="Picture 5">
            <a:extLst>
              <a:ext uri="{FF2B5EF4-FFF2-40B4-BE49-F238E27FC236}">
                <a16:creationId xmlns:a16="http://schemas.microsoft.com/office/drawing/2014/main" id="{D8F0C5AD-2114-FAC6-9D63-5281EE59F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12" y="1970429"/>
            <a:ext cx="10601976" cy="3498176"/>
          </a:xfrm>
          <a:prstGeom prst="rect">
            <a:avLst/>
          </a:prstGeom>
        </p:spPr>
      </p:pic>
    </p:spTree>
    <p:extLst>
      <p:ext uri="{BB962C8B-B14F-4D97-AF65-F5344CB8AC3E}">
        <p14:creationId xmlns:p14="http://schemas.microsoft.com/office/powerpoint/2010/main" val="2814996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715B6-476B-731B-7D05-53E37B09E8C0}"/>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DDF529E-7394-9F70-E09B-4D02D1B004DA}"/>
              </a:ext>
            </a:extLst>
          </p:cNvPr>
          <p:cNvSpPr>
            <a:spLocks noGrp="1"/>
          </p:cNvSpPr>
          <p:nvPr>
            <p:ph idx="1"/>
          </p:nvPr>
        </p:nvSpPr>
        <p:spPr>
          <a:xfrm>
            <a:off x="795012" y="1162350"/>
            <a:ext cx="10728325" cy="808079"/>
          </a:xfrm>
        </p:spPr>
        <p:txBody>
          <a:bodyPr vert="horz" lIns="0" tIns="0" rIns="0" bIns="0" rtlCol="0" anchor="t">
            <a:noAutofit/>
          </a:bodyPr>
          <a:lstStyle/>
          <a:p>
            <a:pPr marL="0" indent="0">
              <a:buNone/>
            </a:pPr>
            <a:r>
              <a:rPr lang="en-GB" dirty="0"/>
              <a:t>Build a chatbot that connects to a database of energy scenarios. Users type in natural questions, and your bot retrieves clear, meaningful answers. </a:t>
            </a:r>
          </a:p>
          <a:p>
            <a:pPr marL="0" indent="0">
              <a:buNone/>
            </a:pPr>
            <a:endParaRPr lang="en-GB" b="1" dirty="0"/>
          </a:p>
          <a:p>
            <a:pPr marL="0" indent="0">
              <a:buNone/>
            </a:pPr>
            <a:endParaRPr lang="en-GB" b="1" dirty="0"/>
          </a:p>
          <a:p>
            <a:pPr marL="0" indent="0">
              <a:buNone/>
            </a:pPr>
            <a:endParaRPr lang="en-GB" b="1" dirty="0"/>
          </a:p>
        </p:txBody>
      </p:sp>
      <p:pic>
        <p:nvPicPr>
          <p:cNvPr id="3" name="Picture 2" descr="User Female Icon SVG Vector &amp; PNG Free Download | UXWing">
            <a:extLst>
              <a:ext uri="{FF2B5EF4-FFF2-40B4-BE49-F238E27FC236}">
                <a16:creationId xmlns:a16="http://schemas.microsoft.com/office/drawing/2014/main" id="{765D5353-6FA2-7380-95FD-91F5F81AD2B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0282" y="2120714"/>
            <a:ext cx="790998" cy="7909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009799-2B46-3CA2-864E-FB07AC392F09}"/>
              </a:ext>
            </a:extLst>
          </p:cNvPr>
          <p:cNvSpPr>
            <a:spLocks noGrp="1"/>
          </p:cNvSpPr>
          <p:nvPr>
            <p:ph type="title"/>
          </p:nvPr>
        </p:nvSpPr>
        <p:spPr/>
        <p:txBody>
          <a:bodyPr anchor="t">
            <a:normAutofit/>
          </a:bodyPr>
          <a:lstStyle/>
          <a:p>
            <a:r>
              <a:rPr lang="en-US" b="1" dirty="0"/>
              <a:t>The task</a:t>
            </a:r>
            <a:br>
              <a:rPr lang="en-US" b="1" dirty="0"/>
            </a:br>
            <a:r>
              <a:rPr lang="en-US" b="1" dirty="0"/>
              <a:t>Can we chat with the energy future?</a:t>
            </a:r>
          </a:p>
        </p:txBody>
      </p:sp>
      <p:sp>
        <p:nvSpPr>
          <p:cNvPr id="4" name="Date Placeholder 3">
            <a:extLst>
              <a:ext uri="{FF2B5EF4-FFF2-40B4-BE49-F238E27FC236}">
                <a16:creationId xmlns:a16="http://schemas.microsoft.com/office/drawing/2014/main" id="{66315C31-39FB-6082-A5EC-FEA8FCB7414C}"/>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41" name="Picture 40" descr="User Female Icon SVG Vector &amp; PNG Free Download | UXWing">
            <a:extLst>
              <a:ext uri="{FF2B5EF4-FFF2-40B4-BE49-F238E27FC236}">
                <a16:creationId xmlns:a16="http://schemas.microsoft.com/office/drawing/2014/main" id="{1C08C194-ADB0-6518-6EBC-11686A5C688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01155" y="2120714"/>
            <a:ext cx="790998" cy="79099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User Female Icon SVG Vector &amp; PNG Free Download | UXWing">
            <a:extLst>
              <a:ext uri="{FF2B5EF4-FFF2-40B4-BE49-F238E27FC236}">
                <a16:creationId xmlns:a16="http://schemas.microsoft.com/office/drawing/2014/main" id="{FCEA84F1-0262-BBDE-3B14-A3E9A13D8CA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43320" y="2120714"/>
            <a:ext cx="790998" cy="79099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User Female Icon SVG Vector &amp; PNG Free Download | UXWing">
            <a:extLst>
              <a:ext uri="{FF2B5EF4-FFF2-40B4-BE49-F238E27FC236}">
                <a16:creationId xmlns:a16="http://schemas.microsoft.com/office/drawing/2014/main" id="{A8CA46C8-7856-39E6-4B53-9A99609B213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97988" y="2120714"/>
            <a:ext cx="790998" cy="790998"/>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358336EC-85F7-8F18-32D3-0B330B6415A9}"/>
              </a:ext>
            </a:extLst>
          </p:cNvPr>
          <p:cNvSpPr txBox="1"/>
          <p:nvPr/>
        </p:nvSpPr>
        <p:spPr>
          <a:xfrm>
            <a:off x="1330282" y="2928793"/>
            <a:ext cx="1071774" cy="307777"/>
          </a:xfrm>
          <a:prstGeom prst="rect">
            <a:avLst/>
          </a:prstGeom>
          <a:noFill/>
        </p:spPr>
        <p:txBody>
          <a:bodyPr wrap="square" rtlCol="0">
            <a:spAutoFit/>
          </a:bodyPr>
          <a:lstStyle/>
          <a:p>
            <a:r>
              <a:rPr lang="en-US" sz="1400" dirty="0"/>
              <a:t>Citizen</a:t>
            </a:r>
          </a:p>
        </p:txBody>
      </p:sp>
      <p:sp>
        <p:nvSpPr>
          <p:cNvPr id="49" name="TextBox 48">
            <a:extLst>
              <a:ext uri="{FF2B5EF4-FFF2-40B4-BE49-F238E27FC236}">
                <a16:creationId xmlns:a16="http://schemas.microsoft.com/office/drawing/2014/main" id="{956BD839-9C57-E433-F31D-D13C3FBCBABD}"/>
              </a:ext>
            </a:extLst>
          </p:cNvPr>
          <p:cNvSpPr txBox="1"/>
          <p:nvPr/>
        </p:nvSpPr>
        <p:spPr>
          <a:xfrm>
            <a:off x="2701155" y="2928793"/>
            <a:ext cx="1071774" cy="307777"/>
          </a:xfrm>
          <a:prstGeom prst="rect">
            <a:avLst/>
          </a:prstGeom>
          <a:noFill/>
        </p:spPr>
        <p:txBody>
          <a:bodyPr wrap="square" rtlCol="0">
            <a:spAutoFit/>
          </a:bodyPr>
          <a:lstStyle/>
          <a:p>
            <a:r>
              <a:rPr lang="en-US" sz="1400" dirty="0"/>
              <a:t>Journalist</a:t>
            </a:r>
          </a:p>
        </p:txBody>
      </p:sp>
      <p:sp>
        <p:nvSpPr>
          <p:cNvPr id="51" name="TextBox 50">
            <a:extLst>
              <a:ext uri="{FF2B5EF4-FFF2-40B4-BE49-F238E27FC236}">
                <a16:creationId xmlns:a16="http://schemas.microsoft.com/office/drawing/2014/main" id="{F66E2E4C-B9B3-DA48-7192-94E7BE473CFD}"/>
              </a:ext>
            </a:extLst>
          </p:cNvPr>
          <p:cNvSpPr txBox="1"/>
          <p:nvPr/>
        </p:nvSpPr>
        <p:spPr>
          <a:xfrm>
            <a:off x="3993054" y="2928793"/>
            <a:ext cx="1071774" cy="307777"/>
          </a:xfrm>
          <a:prstGeom prst="rect">
            <a:avLst/>
          </a:prstGeom>
          <a:noFill/>
        </p:spPr>
        <p:txBody>
          <a:bodyPr wrap="square" rtlCol="0">
            <a:spAutoFit/>
          </a:bodyPr>
          <a:lstStyle/>
          <a:p>
            <a:r>
              <a:rPr lang="en-US" sz="1400" dirty="0"/>
              <a:t>Students</a:t>
            </a:r>
          </a:p>
        </p:txBody>
      </p:sp>
      <p:sp>
        <p:nvSpPr>
          <p:cNvPr id="53" name="TextBox 52">
            <a:extLst>
              <a:ext uri="{FF2B5EF4-FFF2-40B4-BE49-F238E27FC236}">
                <a16:creationId xmlns:a16="http://schemas.microsoft.com/office/drawing/2014/main" id="{0E4689C1-DE6A-3751-9C0E-5818A85976AD}"/>
              </a:ext>
            </a:extLst>
          </p:cNvPr>
          <p:cNvSpPr txBox="1"/>
          <p:nvPr/>
        </p:nvSpPr>
        <p:spPr>
          <a:xfrm>
            <a:off x="5042795" y="2928793"/>
            <a:ext cx="1200666" cy="307777"/>
          </a:xfrm>
          <a:prstGeom prst="rect">
            <a:avLst/>
          </a:prstGeom>
          <a:noFill/>
        </p:spPr>
        <p:txBody>
          <a:bodyPr wrap="square" rtlCol="0">
            <a:spAutoFit/>
          </a:bodyPr>
          <a:lstStyle/>
          <a:p>
            <a:r>
              <a:rPr lang="en-US" sz="1400" dirty="0"/>
              <a:t>Policy Maker</a:t>
            </a:r>
          </a:p>
        </p:txBody>
      </p:sp>
      <p:pic>
        <p:nvPicPr>
          <p:cNvPr id="54" name="Picture 53" descr="User Female Icon SVG Vector &amp; PNG Free Download | UXWing">
            <a:extLst>
              <a:ext uri="{FF2B5EF4-FFF2-40B4-BE49-F238E27FC236}">
                <a16:creationId xmlns:a16="http://schemas.microsoft.com/office/drawing/2014/main" id="{73F00574-A347-2128-3A8D-6B4DC7C11C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47528" y="2129254"/>
            <a:ext cx="790998" cy="790998"/>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7A378F4F-66ED-B1EA-7711-620449522B31}"/>
              </a:ext>
            </a:extLst>
          </p:cNvPr>
          <p:cNvSpPr txBox="1"/>
          <p:nvPr/>
        </p:nvSpPr>
        <p:spPr>
          <a:xfrm>
            <a:off x="6547528" y="2928793"/>
            <a:ext cx="1200666" cy="307777"/>
          </a:xfrm>
          <a:prstGeom prst="rect">
            <a:avLst/>
          </a:prstGeom>
          <a:noFill/>
        </p:spPr>
        <p:txBody>
          <a:bodyPr wrap="square" rtlCol="0">
            <a:spAutoFit/>
          </a:bodyPr>
          <a:lstStyle/>
          <a:p>
            <a:r>
              <a:rPr lang="en-US" sz="1400" dirty="0"/>
              <a:t>Others</a:t>
            </a:r>
          </a:p>
        </p:txBody>
      </p:sp>
      <p:sp>
        <p:nvSpPr>
          <p:cNvPr id="56" name="Rounded Rectangle 55">
            <a:extLst>
              <a:ext uri="{FF2B5EF4-FFF2-40B4-BE49-F238E27FC236}">
                <a16:creationId xmlns:a16="http://schemas.microsoft.com/office/drawing/2014/main" id="{CECEC9D2-B548-5074-A806-9A76709C2954}"/>
              </a:ext>
            </a:extLst>
          </p:cNvPr>
          <p:cNvSpPr/>
          <p:nvPr/>
        </p:nvSpPr>
        <p:spPr>
          <a:xfrm rot="16200000">
            <a:off x="105201" y="2488586"/>
            <a:ext cx="1308287" cy="5725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Personas</a:t>
            </a:r>
          </a:p>
        </p:txBody>
      </p:sp>
    </p:spTree>
    <p:extLst>
      <p:ext uri="{BB962C8B-B14F-4D97-AF65-F5344CB8AC3E}">
        <p14:creationId xmlns:p14="http://schemas.microsoft.com/office/powerpoint/2010/main" val="1597181686"/>
      </p:ext>
    </p:extLst>
  </p:cSld>
  <p:clrMapOvr>
    <a:masterClrMapping/>
  </p:clrMapOvr>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1">
      <a:srgbClr val="1F407A"/>
    </a:custClr>
    <a:custClr name="ETH 2">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äsentation1" id="{1FB99271-452E-48CD-845E-0D90CFBF7F79}" vid="{F81E789F-9506-4311-B5E1-6F1B690D5174}"/>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1">
      <a:srgbClr val="1F407A"/>
    </a:custClr>
    <a:custClr name="ETH 2">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D666C6A-8F0B-4E49-8F97-25C51EE40714}">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E26678DA8D41428239CFE3C4516689" ma:contentTypeVersion="3" ma:contentTypeDescription="Create a new document." ma:contentTypeScope="" ma:versionID="8845c446e2084904de3923390e2cbd6f">
  <xsd:schema xmlns:xsd="http://www.w3.org/2001/XMLSchema" xmlns:xs="http://www.w3.org/2001/XMLSchema" xmlns:p="http://schemas.microsoft.com/office/2006/metadata/properties" xmlns:ns2="3cfcca10-f2c5-4ebb-b255-a939970b28bd" targetNamespace="http://schemas.microsoft.com/office/2006/metadata/properties" ma:root="true" ma:fieldsID="af94bd194a71bed4c5406a17975cbe2b" ns2:_="">
    <xsd:import namespace="3cfcca10-f2c5-4ebb-b255-a939970b28bd"/>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fcca10-f2c5-4ebb-b255-a939970b2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0910FC-310C-4440-9555-E67D67C2B15E}">
  <ds:schemaRefs>
    <ds:schemaRef ds:uri="http://schemas.microsoft.com/sharepoint/v3/contenttype/forms"/>
  </ds:schemaRefs>
</ds:datastoreItem>
</file>

<file path=customXml/itemProps2.xml><?xml version="1.0" encoding="utf-8"?>
<ds:datastoreItem xmlns:ds="http://schemas.openxmlformats.org/officeDocument/2006/customXml" ds:itemID="{478B6B38-F9DB-40F5-81BF-03403ABB4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fcca10-f2c5-4ebb-b255-a939970b28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38C3CA-5336-4730-8020-AD88329DD929}">
  <ds:schemaRefs>
    <ds:schemaRef ds:uri="http://purl.org/dc/dcmitype/"/>
    <ds:schemaRef ds:uri="cc39c442-4819-4f89-9aa8-5ab6dc1ff51b"/>
    <ds:schemaRef ds:uri="http://purl.org/dc/elements/1.1/"/>
    <ds:schemaRef ds:uri="http://schemas.microsoft.com/office/2006/documentManagement/types"/>
    <ds:schemaRef ds:uri="http://schemas.microsoft.com/office/2006/metadata/properties"/>
    <ds:schemaRef ds:uri="eafd1954-a32d-4db3-96d3-128f099508eb"/>
    <ds:schemaRef ds:uri="http://www.w3.org/XML/1998/namespace"/>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ETH_PP_Template_Praesentation_de</Template>
  <TotalTime>27157</TotalTime>
  <Words>439</Words>
  <Application>Microsoft Macintosh PowerPoint</Application>
  <PresentationFormat>Widescreen</PresentationFormat>
  <Paragraphs>67</Paragraphs>
  <Slides>10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-webkit-standard</vt:lpstr>
      <vt:lpstr>Arial</vt:lpstr>
      <vt:lpstr>Corbel</vt:lpstr>
      <vt:lpstr>Symbol</vt:lpstr>
      <vt:lpstr>ETH Zürich</vt:lpstr>
      <vt:lpstr>Can we chat with the future energy? Deciphering Energy Scenarios</vt:lpstr>
      <vt:lpstr>The problem:  Energy scenarios are difficult to understand, difficult to access </vt:lpstr>
      <vt:lpstr>Why does it matter? Decisions need understanding</vt:lpstr>
      <vt:lpstr>Our solution Chatbot for Energy Scenarios</vt:lpstr>
      <vt:lpstr>The task Can we chat with the energy future?</vt:lpstr>
      <vt:lpstr>Personas</vt:lpstr>
      <vt:lpstr>Scenarios</vt:lpstr>
      <vt:lpstr>Scenarios</vt:lpstr>
      <vt:lpstr>The task Can we chat with the energy future?</vt:lpstr>
      <vt:lpstr>Join our team and chat with the energy future</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der Titel der Präsentation</dc:title>
  <dc:creator>Guidati  Gianfranco</dc:creator>
  <cp:lastModifiedBy>Hariprasad Bantwal</cp:lastModifiedBy>
  <cp:revision>385</cp:revision>
  <dcterms:created xsi:type="dcterms:W3CDTF">2021-07-20T06:16:06Z</dcterms:created>
  <dcterms:modified xsi:type="dcterms:W3CDTF">2025-09-12T10:07:13Z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0x010100B1E26678DA8D41428239CFE3C4516689</vt:lpwstr>
  </property>
</Properties>
</file>